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5"/>
  </p:handoutMasterIdLst>
  <p:sldIdLst>
    <p:sldId id="256" r:id="rId2"/>
    <p:sldId id="488" r:id="rId3"/>
    <p:sldId id="559" r:id="rId4"/>
    <p:sldId id="560" r:id="rId5"/>
    <p:sldId id="561" r:id="rId6"/>
    <p:sldId id="562" r:id="rId7"/>
    <p:sldId id="563" r:id="rId8"/>
    <p:sldId id="564" r:id="rId9"/>
    <p:sldId id="565" r:id="rId10"/>
    <p:sldId id="566" r:id="rId11"/>
    <p:sldId id="567" r:id="rId12"/>
    <p:sldId id="568" r:id="rId13"/>
    <p:sldId id="569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8C9E15D6-EEFC-451A-AE02-1D3FBFDF5B26}">
          <p14:sldIdLst>
            <p14:sldId id="256"/>
            <p14:sldId id="488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0" autoAdjust="0"/>
  </p:normalViewPr>
  <p:slideViewPr>
    <p:cSldViewPr showGuides="1">
      <p:cViewPr varScale="1">
        <p:scale>
          <a:sx n="113" d="100"/>
          <a:sy n="113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1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268"/>
    </p:cViewPr>
  </p:sorterViewPr>
  <p:notesViewPr>
    <p:cSldViewPr>
      <p:cViewPr varScale="1">
        <p:scale>
          <a:sx n="82" d="100"/>
          <a:sy n="82" d="100"/>
        </p:scale>
        <p:origin x="21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20025-A3F0-49B3-8C82-42C485C4B3AA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C1A73-38E1-4B30-9B83-CF61771537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6056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" y="4265422"/>
            <a:ext cx="1164336" cy="1511808"/>
          </a:xfrm>
          <a:prstGeom prst="rect">
            <a:avLst/>
          </a:prstGeom>
          <a:effectLst>
            <a:softEdge rad="889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" y="4265422"/>
            <a:ext cx="1164336" cy="1511808"/>
          </a:xfrm>
          <a:prstGeom prst="rect">
            <a:avLst/>
          </a:prstGeom>
          <a:effectLst>
            <a:softEdge rad="889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7200000" cy="720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77F0200-DC0E-47D7-AC1A-4FC359AFA79C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C44F910-D437-48B1-8DFB-650CEC0F71A0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07604" y="2348880"/>
            <a:ext cx="6728792" cy="1800200"/>
          </a:xfrm>
        </p:spPr>
        <p:txBody>
          <a:bodyPr>
            <a:noAutofit/>
          </a:bodyPr>
          <a:lstStyle/>
          <a:p>
            <a:r>
              <a:rPr lang="hu-HU" sz="3200" b="1" dirty="0"/>
              <a:t>Mátyás Király Gimnázium</a:t>
            </a:r>
          </a:p>
          <a:p>
            <a:r>
              <a:rPr lang="hu-HU" sz="3200" b="1" dirty="0" err="1"/>
              <a:t>Teacher</a:t>
            </a:r>
            <a:r>
              <a:rPr lang="hu-HU" sz="3200" b="1" dirty="0"/>
              <a:t> </a:t>
            </a:r>
            <a:r>
              <a:rPr lang="hu-HU" sz="3200" b="1" dirty="0" err="1"/>
              <a:t>Toolkit</a:t>
            </a:r>
            <a:br>
              <a:rPr lang="hu-HU" sz="3200" b="1" dirty="0"/>
            </a:br>
            <a:r>
              <a:rPr lang="hu-HU" sz="3200" b="1" dirty="0"/>
              <a:t>Fonyód</a:t>
            </a:r>
          </a:p>
          <a:p>
            <a:endParaRPr lang="hu-HU" sz="3200" b="1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584E976D-D202-4437-AC38-E515A0F62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053480"/>
            <a:ext cx="6400800" cy="129540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6787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7B8730-C42C-4B3F-9752-04B117A9C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Inclusion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D6B3244-955C-4FBA-9241-8CFF316CB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Mixed-ability groups</a:t>
            </a:r>
          </a:p>
          <a:p>
            <a:pPr>
              <a:defRPr sz="2200"/>
            </a:pPr>
            <a:r>
              <a:rPr lang="en-US" dirty="0"/>
              <a:t>Differentiated tasks</a:t>
            </a:r>
          </a:p>
          <a:p>
            <a:pPr>
              <a:defRPr sz="2200"/>
            </a:pPr>
            <a:r>
              <a:rPr lang="en-US" dirty="0"/>
              <a:t>Visual support</a:t>
            </a:r>
          </a:p>
          <a:p>
            <a:pPr>
              <a:defRPr sz="2200"/>
            </a:pPr>
            <a:r>
              <a:rPr lang="en-US" dirty="0"/>
              <a:t>Flexible timing</a:t>
            </a:r>
          </a:p>
        </p:txBody>
      </p:sp>
    </p:spTree>
    <p:extLst>
      <p:ext uri="{BB962C8B-B14F-4D97-AF65-F5344CB8AC3E}">
        <p14:creationId xmlns:p14="http://schemas.microsoft.com/office/powerpoint/2010/main" val="106458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14E49F-9706-4C75-ADAC-74799B52C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SDG </a:t>
            </a:r>
            <a:r>
              <a:rPr lang="hu-HU" dirty="0" err="1"/>
              <a:t>Ambassador</a:t>
            </a:r>
            <a:r>
              <a:rPr lang="hu-HU" dirty="0"/>
              <a:t> </a:t>
            </a:r>
            <a:r>
              <a:rPr lang="hu-HU" dirty="0" err="1"/>
              <a:t>Activities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953CCE8-39E0-4BFB-AD85-4932DC596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School campaigns</a:t>
            </a:r>
          </a:p>
          <a:p>
            <a:pPr>
              <a:defRPr sz="2200"/>
            </a:pPr>
            <a:r>
              <a:rPr lang="en-US" dirty="0"/>
              <a:t>Energy saving</a:t>
            </a:r>
          </a:p>
          <a:p>
            <a:pPr>
              <a:defRPr sz="2200"/>
            </a:pPr>
            <a:r>
              <a:rPr lang="en-US" dirty="0"/>
              <a:t>Recycling</a:t>
            </a:r>
          </a:p>
          <a:p>
            <a:pPr>
              <a:defRPr sz="2200"/>
            </a:pPr>
            <a:r>
              <a:rPr lang="en-US" dirty="0"/>
              <a:t>Community events</a:t>
            </a:r>
          </a:p>
        </p:txBody>
      </p:sp>
    </p:spTree>
    <p:extLst>
      <p:ext uri="{BB962C8B-B14F-4D97-AF65-F5344CB8AC3E}">
        <p14:creationId xmlns:p14="http://schemas.microsoft.com/office/powerpoint/2010/main" val="8365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D199D6-F395-4FA7-9EEC-5D115790D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Dissemination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79C8845-4E50-4A28-A067-DA695CA72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hu-HU" dirty="0" err="1"/>
              <a:t>School</a:t>
            </a:r>
            <a:r>
              <a:rPr lang="hu-HU" dirty="0"/>
              <a:t> </a:t>
            </a:r>
            <a:r>
              <a:rPr lang="hu-HU" dirty="0" err="1"/>
              <a:t>websites</a:t>
            </a:r>
            <a:endParaRPr lang="hu-HU" dirty="0"/>
          </a:p>
          <a:p>
            <a:pPr>
              <a:defRPr sz="2200"/>
            </a:pPr>
            <a:r>
              <a:rPr lang="hu-HU" dirty="0"/>
              <a:t>ESEP</a:t>
            </a:r>
          </a:p>
          <a:p>
            <a:pPr>
              <a:defRPr sz="2200"/>
            </a:pPr>
            <a:r>
              <a:rPr lang="hu-HU" dirty="0" err="1"/>
              <a:t>eTwinning</a:t>
            </a:r>
            <a:endParaRPr lang="hu-HU" dirty="0"/>
          </a:p>
          <a:p>
            <a:pPr>
              <a:defRPr sz="2200"/>
            </a:pPr>
            <a:r>
              <a:rPr lang="hu-HU" dirty="0"/>
              <a:t>Erasmus+ Project </a:t>
            </a:r>
            <a:r>
              <a:rPr lang="hu-HU" dirty="0" err="1"/>
              <a:t>Results</a:t>
            </a:r>
            <a:r>
              <a:rPr lang="hu-HU" dirty="0"/>
              <a:t> Platform</a:t>
            </a:r>
          </a:p>
        </p:txBody>
      </p:sp>
    </p:spTree>
    <p:extLst>
      <p:ext uri="{BB962C8B-B14F-4D97-AF65-F5344CB8AC3E}">
        <p14:creationId xmlns:p14="http://schemas.microsoft.com/office/powerpoint/2010/main" val="413411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D97F30-A7FD-433F-82C2-02C862B91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95400"/>
            <a:ext cx="6584776" cy="685800"/>
          </a:xfrm>
        </p:spPr>
        <p:txBody>
          <a:bodyPr>
            <a:normAutofit/>
          </a:bodyPr>
          <a:lstStyle/>
          <a:p>
            <a:r>
              <a:rPr lang="hu-HU" dirty="0" err="1"/>
              <a:t>Thank</a:t>
            </a:r>
            <a:r>
              <a:rPr lang="hu-HU" dirty="0"/>
              <a:t> </a:t>
            </a:r>
            <a:r>
              <a:rPr lang="hu-HU" dirty="0" err="1"/>
              <a:t>You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693E3BC-7DBF-4DD9-85AE-782C72A37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Toolkit based on the Erasmus+ KA210 project concept.</a:t>
            </a:r>
          </a:p>
        </p:txBody>
      </p:sp>
    </p:spTree>
    <p:extLst>
      <p:ext uri="{BB962C8B-B14F-4D97-AF65-F5344CB8AC3E}">
        <p14:creationId xmlns:p14="http://schemas.microsoft.com/office/powerpoint/2010/main" val="220186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DD36B9-BC6E-4DF8-BF6F-60FFCCFB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Teacher</a:t>
            </a:r>
            <a:r>
              <a:rPr lang="hu-HU" dirty="0"/>
              <a:t> </a:t>
            </a:r>
            <a:r>
              <a:rPr lang="hu-HU" dirty="0" err="1"/>
              <a:t>Toolkit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713729A-14FD-42CD-BA4B-1B9FCE034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Escape to Act</a:t>
            </a:r>
          </a:p>
          <a:p>
            <a:r>
              <a:rPr lang="en-US" dirty="0"/>
              <a:t>Engaging Green Ambassadors in SDGs through Escape Games</a:t>
            </a:r>
          </a:p>
          <a:p>
            <a:r>
              <a:rPr lang="en-US" dirty="0"/>
              <a:t>Erasmus+ KA210-SCH</a:t>
            </a:r>
          </a:p>
        </p:txBody>
      </p:sp>
    </p:spTree>
    <p:extLst>
      <p:ext uri="{BB962C8B-B14F-4D97-AF65-F5344CB8AC3E}">
        <p14:creationId xmlns:p14="http://schemas.microsoft.com/office/powerpoint/2010/main" val="237267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EC5B0B-3F6D-4EC4-B9AC-0EC70980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Project </a:t>
            </a:r>
            <a:r>
              <a:rPr lang="hu-HU" dirty="0" err="1"/>
              <a:t>Objectives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9342394-4347-4660-8A09-0252C522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Strengthen sustainability education</a:t>
            </a:r>
          </a:p>
          <a:p>
            <a:pPr>
              <a:defRPr sz="2200"/>
            </a:pPr>
            <a:r>
              <a:rPr lang="en-US" dirty="0"/>
              <a:t>Promote game-based learning</a:t>
            </a:r>
          </a:p>
          <a:p>
            <a:pPr>
              <a:defRPr sz="2200"/>
            </a:pPr>
            <a:r>
              <a:rPr lang="en-US" dirty="0"/>
              <a:t>Develop key competences</a:t>
            </a:r>
          </a:p>
          <a:p>
            <a:pPr>
              <a:defRPr sz="2200"/>
            </a:pPr>
            <a:r>
              <a:rPr lang="en-US" dirty="0"/>
              <a:t>Encourage international cooperation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6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786317-0228-44A1-8834-964E679F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SDGs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4330A90-8047-4853-AD83-88D653DCD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>
              <a:defRPr sz="2200"/>
            </a:pPr>
            <a:r>
              <a:rPr lang="en-US" dirty="0"/>
              <a:t>SDG 7 – Affordable and Clean Energy</a:t>
            </a:r>
          </a:p>
          <a:p>
            <a:pPr>
              <a:defRPr sz="2200"/>
            </a:pPr>
            <a:r>
              <a:rPr lang="en-US" dirty="0"/>
              <a:t>SDG 12 – Responsible Consumption and Production</a:t>
            </a:r>
          </a:p>
          <a:p>
            <a:pPr>
              <a:defRPr sz="2200"/>
            </a:pPr>
            <a:r>
              <a:rPr lang="en-US" dirty="0"/>
              <a:t>SDG 13 – Climate Action</a:t>
            </a:r>
          </a:p>
        </p:txBody>
      </p:sp>
    </p:spTree>
    <p:extLst>
      <p:ext uri="{BB962C8B-B14F-4D97-AF65-F5344CB8AC3E}">
        <p14:creationId xmlns:p14="http://schemas.microsoft.com/office/powerpoint/2010/main" val="384292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353785-A1A7-41FA-A50A-41FFB6A0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95400"/>
            <a:ext cx="7128792" cy="685800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Educational</a:t>
            </a:r>
            <a:r>
              <a:rPr lang="hu-HU" dirty="0"/>
              <a:t> </a:t>
            </a:r>
            <a:r>
              <a:rPr lang="hu-HU" dirty="0" err="1"/>
              <a:t>Escape</a:t>
            </a:r>
            <a:r>
              <a:rPr lang="hu-HU" dirty="0"/>
              <a:t> </a:t>
            </a:r>
            <a:r>
              <a:rPr lang="hu-HU" dirty="0" err="1"/>
              <a:t>Games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F2977EC-33CA-44CF-AF3C-82677AAD9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Active learning</a:t>
            </a:r>
          </a:p>
          <a:p>
            <a:pPr>
              <a:defRPr sz="2200"/>
            </a:pPr>
            <a:r>
              <a:rPr lang="en-US" dirty="0"/>
              <a:t>Teamwork</a:t>
            </a:r>
          </a:p>
          <a:p>
            <a:pPr>
              <a:defRPr sz="2200"/>
            </a:pPr>
            <a:r>
              <a:rPr lang="en-US" dirty="0"/>
              <a:t>Critical thinking</a:t>
            </a:r>
          </a:p>
          <a:p>
            <a:pPr>
              <a:defRPr sz="2200"/>
            </a:pPr>
            <a:r>
              <a:rPr lang="en-US" dirty="0"/>
              <a:t>Creativity</a:t>
            </a:r>
          </a:p>
          <a:p>
            <a:pPr>
              <a:defRPr sz="2200"/>
            </a:pPr>
            <a:r>
              <a:rPr lang="en-US" dirty="0"/>
              <a:t>Problem-solving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6291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5941D3-FFAC-4F73-925F-B028FD513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1277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Design an Escape Game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1B34769-35BE-4350-9830-49945615C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 sz="2200"/>
            </a:pPr>
            <a:r>
              <a:rPr lang="en-US" dirty="0"/>
              <a:t>1. Define objectives</a:t>
            </a:r>
          </a:p>
          <a:p>
            <a:pPr>
              <a:defRPr sz="2200"/>
            </a:pPr>
            <a:r>
              <a:rPr lang="en-US" dirty="0"/>
              <a:t>2. Choose an SDG</a:t>
            </a:r>
          </a:p>
          <a:p>
            <a:pPr>
              <a:defRPr sz="2200"/>
            </a:pPr>
            <a:r>
              <a:rPr lang="en-US" dirty="0"/>
              <a:t>3. Create a storyline</a:t>
            </a:r>
          </a:p>
          <a:p>
            <a:pPr>
              <a:defRPr sz="2200"/>
            </a:pPr>
            <a:r>
              <a:rPr lang="en-US" dirty="0"/>
              <a:t>4. Design puzzles</a:t>
            </a:r>
          </a:p>
          <a:p>
            <a:pPr>
              <a:defRPr sz="2200"/>
            </a:pPr>
            <a:r>
              <a:rPr lang="en-US" dirty="0"/>
              <a:t>5. Test</a:t>
            </a:r>
          </a:p>
          <a:p>
            <a:pPr>
              <a:defRPr sz="2200"/>
            </a:pPr>
            <a:r>
              <a:rPr lang="en-US" dirty="0"/>
              <a:t>6. Reflect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847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C31294-21E9-4AAF-BD82-333E675C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Puzzle </a:t>
            </a:r>
            <a:r>
              <a:rPr lang="hu-HU" dirty="0" err="1"/>
              <a:t>Ideas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C2FBACE-1F2F-420D-84F8-85841D057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 sz="2200"/>
            </a:pPr>
            <a:r>
              <a:rPr lang="hu-HU" dirty="0"/>
              <a:t>QR </a:t>
            </a:r>
            <a:r>
              <a:rPr lang="hu-HU" dirty="0" err="1"/>
              <a:t>codes</a:t>
            </a:r>
            <a:endParaRPr lang="hu-HU" dirty="0"/>
          </a:p>
          <a:p>
            <a:pPr>
              <a:defRPr sz="2200"/>
            </a:pPr>
            <a:r>
              <a:rPr lang="hu-HU" dirty="0" err="1"/>
              <a:t>Ciphers</a:t>
            </a:r>
            <a:endParaRPr lang="hu-HU" dirty="0"/>
          </a:p>
          <a:p>
            <a:pPr>
              <a:defRPr sz="2200"/>
            </a:pPr>
            <a:r>
              <a:rPr lang="hu-HU" dirty="0" err="1"/>
              <a:t>Logic</a:t>
            </a:r>
            <a:r>
              <a:rPr lang="hu-HU" dirty="0"/>
              <a:t> </a:t>
            </a:r>
            <a:r>
              <a:rPr lang="hu-HU" dirty="0" err="1"/>
              <a:t>puzzles</a:t>
            </a:r>
            <a:endParaRPr lang="hu-HU" dirty="0"/>
          </a:p>
          <a:p>
            <a:pPr>
              <a:defRPr sz="2200"/>
            </a:pPr>
            <a:r>
              <a:rPr lang="hu-HU" dirty="0"/>
              <a:t>Matching</a:t>
            </a:r>
          </a:p>
          <a:p>
            <a:pPr>
              <a:defRPr sz="2200"/>
            </a:pPr>
            <a:r>
              <a:rPr lang="hu-HU" dirty="0" err="1"/>
              <a:t>Hidden</a:t>
            </a:r>
            <a:r>
              <a:rPr lang="hu-HU" dirty="0"/>
              <a:t> </a:t>
            </a:r>
            <a:r>
              <a:rPr lang="hu-HU" dirty="0" err="1"/>
              <a:t>messages</a:t>
            </a:r>
            <a:endParaRPr lang="hu-HU" dirty="0"/>
          </a:p>
          <a:p>
            <a:pPr>
              <a:defRPr sz="2200"/>
            </a:pPr>
            <a:r>
              <a:rPr lang="hu-HU" dirty="0" err="1"/>
              <a:t>Sequencing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5029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AE25B1-1AD1-474E-9B7E-246B32C23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Digital </a:t>
            </a:r>
            <a:r>
              <a:rPr lang="hu-HU" dirty="0" err="1"/>
              <a:t>Tools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B5CF9EE-9478-4FDB-BB06-E85F54888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Genially</a:t>
            </a:r>
          </a:p>
          <a:p>
            <a:pPr>
              <a:defRPr sz="2200"/>
            </a:pPr>
            <a:r>
              <a:rPr lang="en-US" dirty="0"/>
              <a:t>Google Forms</a:t>
            </a:r>
          </a:p>
          <a:p>
            <a:pPr>
              <a:defRPr sz="2200"/>
            </a:pPr>
            <a:r>
              <a:rPr lang="en-US" dirty="0"/>
              <a:t>Canva</a:t>
            </a:r>
          </a:p>
          <a:p>
            <a:pPr>
              <a:defRPr sz="2200"/>
            </a:pPr>
            <a:r>
              <a:rPr lang="en-US" dirty="0"/>
              <a:t>QR Codes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369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3EC75D-3A79-423D-84C9-2212CF21B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Assessment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19722BB-0E5C-47A6-8C55-E102F3911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lang="en-US" dirty="0"/>
              <a:t>Teacher observation</a:t>
            </a:r>
          </a:p>
          <a:p>
            <a:pPr>
              <a:defRPr sz="2200"/>
            </a:pPr>
            <a:r>
              <a:rPr lang="en-US" dirty="0"/>
              <a:t>Peer assessment</a:t>
            </a:r>
          </a:p>
          <a:p>
            <a:pPr>
              <a:defRPr sz="2200"/>
            </a:pPr>
            <a:r>
              <a:rPr lang="en-US" dirty="0"/>
              <a:t>Self-reflection</a:t>
            </a:r>
          </a:p>
          <a:p>
            <a:pPr>
              <a:defRPr sz="2200"/>
            </a:pPr>
            <a:r>
              <a:rPr lang="en-US" dirty="0"/>
              <a:t>Rubrics</a:t>
            </a:r>
          </a:p>
          <a:p>
            <a:pPr>
              <a:defRPr sz="2200"/>
            </a:pPr>
            <a:r>
              <a:rPr lang="en-US" dirty="0"/>
              <a:t>Group discussion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119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vat">
  <a:themeElements>
    <a:clrScheme name="Divat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zmoking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iva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0</TotalTime>
  <Words>166</Words>
  <Application>Microsoft Office PowerPoint</Application>
  <PresentationFormat>Diavetítés a képernyőre (4:3 oldalarány)</PresentationFormat>
  <Paragraphs>63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Wingdings</vt:lpstr>
      <vt:lpstr>Divat</vt:lpstr>
      <vt:lpstr>PowerPoint-bemutató</vt:lpstr>
      <vt:lpstr>Teacher Toolkit</vt:lpstr>
      <vt:lpstr>Project Objectives</vt:lpstr>
      <vt:lpstr>SDGs</vt:lpstr>
      <vt:lpstr>Educational Escape Games</vt:lpstr>
      <vt:lpstr>How to Design an Escape Game</vt:lpstr>
      <vt:lpstr>Puzzle Ideas</vt:lpstr>
      <vt:lpstr>Digital Tools</vt:lpstr>
      <vt:lpstr>Assessment</vt:lpstr>
      <vt:lpstr>Inclusion</vt:lpstr>
      <vt:lpstr>SDG Ambassador Activities</vt:lpstr>
      <vt:lpstr>Dissemination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2010-2014</dc:title>
  <dc:creator>Administrator</dc:creator>
  <cp:lastModifiedBy>MKG</cp:lastModifiedBy>
  <cp:revision>74</cp:revision>
  <dcterms:created xsi:type="dcterms:W3CDTF">2014-04-17T05:44:15Z</dcterms:created>
  <dcterms:modified xsi:type="dcterms:W3CDTF">2026-06-30T11:51:32Z</dcterms:modified>
</cp:coreProperties>
</file>