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2D8"/>
    <a:srgbClr val="156082"/>
    <a:srgbClr val="10486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41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FAFFF-E6DC-46DD-941F-DAE1B6D5080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C3C45C9-BBAB-4727-96C1-2AA361722350}">
      <dgm:prSet/>
      <dgm:spPr>
        <a:solidFill>
          <a:schemeClr val="tx1">
            <a:alpha val="45098"/>
          </a:schemeClr>
        </a:solidFill>
      </dgm:spPr>
      <dgm:t>
        <a:bodyPr/>
        <a:lstStyle/>
        <a:p>
          <a:r>
            <a:rPr lang="en-US" dirty="0">
              <a:latin typeface="Franklin Gothic Medium" panose="020B0603020102020204" pitchFamily="34" charset="0"/>
            </a:rPr>
            <a:t>The cave system consists of three caves: </a:t>
          </a:r>
          <a:r>
            <a:rPr lang="en-US" dirty="0" err="1">
              <a:latin typeface="Franklin Gothic Medium" panose="020B0603020102020204" pitchFamily="34" charset="0"/>
            </a:rPr>
            <a:t>Tapolca</a:t>
          </a:r>
          <a:r>
            <a:rPr lang="en-US" dirty="0">
              <a:latin typeface="Franklin Gothic Medium" panose="020B0603020102020204" pitchFamily="34" charset="0"/>
            </a:rPr>
            <a:t> Lake Cave, Hospital Cave and Károly Berger Cave.</a:t>
          </a:r>
          <a:endParaRPr lang="hu-HU" dirty="0">
            <a:latin typeface="Franklin Gothic Medium" panose="020B0603020102020204" pitchFamily="34" charset="0"/>
          </a:endParaRPr>
        </a:p>
      </dgm:t>
    </dgm:pt>
    <dgm:pt modelId="{9FD79BCF-0C37-4C24-8C38-A388FAC28FB1}" type="parTrans" cxnId="{D05A87F5-7ADC-4E55-82A7-D54E0CBFB82A}">
      <dgm:prSet/>
      <dgm:spPr/>
      <dgm:t>
        <a:bodyPr/>
        <a:lstStyle/>
        <a:p>
          <a:endParaRPr lang="hu-HU"/>
        </a:p>
      </dgm:t>
    </dgm:pt>
    <dgm:pt modelId="{767886A1-2FE1-43D8-97CC-E950F4F4994F}" type="sibTrans" cxnId="{D05A87F5-7ADC-4E55-82A7-D54E0CBFB82A}">
      <dgm:prSet/>
      <dgm:spPr/>
      <dgm:t>
        <a:bodyPr/>
        <a:lstStyle/>
        <a:p>
          <a:endParaRPr lang="hu-HU"/>
        </a:p>
      </dgm:t>
    </dgm:pt>
    <dgm:pt modelId="{B7E69B04-9A44-44F4-B002-64950EAA22B5}">
      <dgm:prSet/>
      <dgm:spPr>
        <a:solidFill>
          <a:schemeClr val="tx1">
            <a:alpha val="45098"/>
          </a:schemeClr>
        </a:solidFill>
      </dgm:spPr>
      <dgm:t>
        <a:bodyPr/>
        <a:lstStyle/>
        <a:p>
          <a:r>
            <a:rPr lang="hu-HU" dirty="0">
              <a:latin typeface="Franklin Gothic Medium" panose="020B0603020102020204" pitchFamily="34" charset="0"/>
            </a:rPr>
            <a:t>T</a:t>
          </a:r>
          <a:r>
            <a:rPr lang="en-US" dirty="0">
              <a:latin typeface="Franklin Gothic Medium" panose="020B0603020102020204" pitchFamily="34" charset="0"/>
            </a:rPr>
            <a:t>he </a:t>
          </a:r>
          <a:r>
            <a:rPr lang="en-US" dirty="0" err="1">
              <a:latin typeface="Franklin Gothic Medium" panose="020B0603020102020204" pitchFamily="34" charset="0"/>
            </a:rPr>
            <a:t>tapolca</a:t>
          </a:r>
          <a:r>
            <a:rPr lang="en-US" dirty="0">
              <a:latin typeface="Franklin Gothic Medium" panose="020B0603020102020204" pitchFamily="34" charset="0"/>
            </a:rPr>
            <a:t> water cave is a karst cave carved by groundwater dissolving limestone over </a:t>
          </a:r>
          <a:r>
            <a:rPr lang="en-US" dirty="0" err="1">
              <a:latin typeface="Franklin Gothic Medium" panose="020B0603020102020204" pitchFamily="34" charset="0"/>
            </a:rPr>
            <a:t>milennia</a:t>
          </a:r>
          <a:r>
            <a:rPr lang="hu-HU" dirty="0">
              <a:latin typeface="Franklin Gothic Medium" panose="020B0603020102020204" pitchFamily="34" charset="0"/>
            </a:rPr>
            <a:t>.</a:t>
          </a:r>
        </a:p>
      </dgm:t>
    </dgm:pt>
    <dgm:pt modelId="{AA0BD0DF-F874-4BDC-83E0-A939A673EF82}" type="parTrans" cxnId="{57665CD9-37CF-46CB-999D-A80B0D484457}">
      <dgm:prSet/>
      <dgm:spPr/>
      <dgm:t>
        <a:bodyPr/>
        <a:lstStyle/>
        <a:p>
          <a:endParaRPr lang="hu-HU"/>
        </a:p>
      </dgm:t>
    </dgm:pt>
    <dgm:pt modelId="{0701E570-6131-4550-8EFE-AAE6C5DA1546}" type="sibTrans" cxnId="{57665CD9-37CF-46CB-999D-A80B0D484457}">
      <dgm:prSet/>
      <dgm:spPr/>
      <dgm:t>
        <a:bodyPr/>
        <a:lstStyle/>
        <a:p>
          <a:endParaRPr lang="hu-HU"/>
        </a:p>
      </dgm:t>
    </dgm:pt>
    <dgm:pt modelId="{346A8CAB-78E1-4452-A517-C9F0A65DAE63}">
      <dgm:prSet/>
      <dgm:spPr>
        <a:solidFill>
          <a:schemeClr val="tx1">
            <a:alpha val="45098"/>
          </a:schemeClr>
        </a:solidFill>
      </dgm:spPr>
      <dgm:t>
        <a:bodyPr/>
        <a:lstStyle/>
        <a:p>
          <a:r>
            <a:rPr lang="hu-HU" dirty="0">
              <a:latin typeface="Franklin Gothic Medium" panose="020B0603020102020204" pitchFamily="34" charset="0"/>
            </a:rPr>
            <a:t>D</a:t>
          </a:r>
          <a:r>
            <a:rPr lang="en-US" dirty="0" err="1">
              <a:latin typeface="Franklin Gothic Medium" panose="020B0603020102020204" pitchFamily="34" charset="0"/>
            </a:rPr>
            <a:t>iscovered</a:t>
          </a:r>
          <a:r>
            <a:rPr lang="en-US" dirty="0">
              <a:latin typeface="Franklin Gothic Medium" panose="020B0603020102020204" pitchFamily="34" charset="0"/>
            </a:rPr>
            <a:t> in 1903 by Tóth Pál and Németh Ferenc while well-digging</a:t>
          </a:r>
          <a:r>
            <a:rPr lang="hu-HU" dirty="0">
              <a:latin typeface="Franklin Gothic Medium" panose="020B0603020102020204" pitchFamily="34" charset="0"/>
            </a:rPr>
            <a:t>.</a:t>
          </a:r>
          <a:r>
            <a:rPr lang="en-US" dirty="0">
              <a:latin typeface="Franklin Gothic Medium" panose="020B0603020102020204" pitchFamily="34" charset="0"/>
            </a:rPr>
            <a:t> </a:t>
          </a:r>
          <a:r>
            <a:rPr lang="hu-HU" dirty="0">
              <a:latin typeface="Franklin Gothic Medium" panose="020B0603020102020204" pitchFamily="34" charset="0"/>
            </a:rPr>
            <a:t>O</a:t>
          </a:r>
          <a:r>
            <a:rPr lang="en-US" dirty="0" err="1">
              <a:latin typeface="Franklin Gothic Medium" panose="020B0603020102020204" pitchFamily="34" charset="0"/>
            </a:rPr>
            <a:t>pened</a:t>
          </a:r>
          <a:r>
            <a:rPr lang="en-US" dirty="0">
              <a:latin typeface="Franklin Gothic Medium" panose="020B0603020102020204" pitchFamily="34" charset="0"/>
            </a:rPr>
            <a:t> to the public 10 years later</a:t>
          </a:r>
          <a:r>
            <a:rPr lang="hu-HU" dirty="0">
              <a:latin typeface="Franklin Gothic Medium" panose="020B0603020102020204" pitchFamily="34" charset="0"/>
            </a:rPr>
            <a:t>. I</a:t>
          </a:r>
          <a:r>
            <a:rPr lang="en-US" dirty="0" err="1">
              <a:latin typeface="Franklin Gothic Medium" panose="020B0603020102020204" pitchFamily="34" charset="0"/>
            </a:rPr>
            <a:t>ts</a:t>
          </a:r>
          <a:r>
            <a:rPr lang="en-US" dirty="0">
              <a:latin typeface="Franklin Gothic Medium" panose="020B0603020102020204" pitchFamily="34" charset="0"/>
            </a:rPr>
            <a:t> the first electricity installed cave in Hungary and the first cave opened to tourism</a:t>
          </a:r>
          <a:r>
            <a:rPr lang="hu-HU" dirty="0">
              <a:latin typeface="Franklin Gothic Medium" panose="020B0603020102020204" pitchFamily="34" charset="0"/>
            </a:rPr>
            <a:t>. I</a:t>
          </a:r>
          <a:r>
            <a:rPr lang="en-US" dirty="0" err="1">
              <a:latin typeface="Franklin Gothic Medium" panose="020B0603020102020204" pitchFamily="34" charset="0"/>
            </a:rPr>
            <a:t>ts</a:t>
          </a:r>
          <a:r>
            <a:rPr lang="en-US" dirty="0">
              <a:latin typeface="Franklin Gothic Medium" panose="020B0603020102020204" pitchFamily="34" charset="0"/>
            </a:rPr>
            <a:t> strictly protected due to its geological and biological values since 1982</a:t>
          </a:r>
          <a:r>
            <a:rPr lang="hu-HU" dirty="0">
              <a:latin typeface="Franklin Gothic Medium" panose="020B0603020102020204" pitchFamily="34" charset="0"/>
            </a:rPr>
            <a:t>.</a:t>
          </a:r>
        </a:p>
      </dgm:t>
    </dgm:pt>
    <dgm:pt modelId="{2D134887-7483-4896-8824-0E211448B6F6}" type="parTrans" cxnId="{98716CF9-7806-4BC0-8DA3-6F8684CC1EDC}">
      <dgm:prSet/>
      <dgm:spPr/>
      <dgm:t>
        <a:bodyPr/>
        <a:lstStyle/>
        <a:p>
          <a:endParaRPr lang="hu-HU"/>
        </a:p>
      </dgm:t>
    </dgm:pt>
    <dgm:pt modelId="{F65DB713-E9A3-4EF9-99CD-B64F418A1F16}" type="sibTrans" cxnId="{98716CF9-7806-4BC0-8DA3-6F8684CC1EDC}">
      <dgm:prSet/>
      <dgm:spPr/>
      <dgm:t>
        <a:bodyPr/>
        <a:lstStyle/>
        <a:p>
          <a:endParaRPr lang="hu-HU"/>
        </a:p>
      </dgm:t>
    </dgm:pt>
    <dgm:pt modelId="{3A0EAF1F-5079-40B7-8922-6FBAECDC055C}" type="pres">
      <dgm:prSet presAssocID="{273FAFFF-E6DC-46DD-941F-DAE1B6D50804}" presName="CompostProcess" presStyleCnt="0">
        <dgm:presLayoutVars>
          <dgm:dir/>
          <dgm:resizeHandles val="exact"/>
        </dgm:presLayoutVars>
      </dgm:prSet>
      <dgm:spPr/>
    </dgm:pt>
    <dgm:pt modelId="{F2D6CA50-FA0F-4AEF-BF16-C8AA3A29022B}" type="pres">
      <dgm:prSet presAssocID="{273FAFFF-E6DC-46DD-941F-DAE1B6D50804}" presName="arrow" presStyleLbl="bgShp" presStyleIdx="0" presStyleCnt="1" custScaleX="77083" custScaleY="77083" custLinFactNeighborX="-245" custLinFactNeighborY="833"/>
      <dgm:spPr>
        <a:solidFill>
          <a:srgbClr val="CCD2D8">
            <a:alpha val="50196"/>
          </a:srgbClr>
        </a:solidFill>
      </dgm:spPr>
    </dgm:pt>
    <dgm:pt modelId="{8F2FA022-0414-4E04-A79F-58491F85B6A5}" type="pres">
      <dgm:prSet presAssocID="{273FAFFF-E6DC-46DD-941F-DAE1B6D50804}" presName="linearProcess" presStyleCnt="0"/>
      <dgm:spPr/>
    </dgm:pt>
    <dgm:pt modelId="{8BB9F4EC-0108-4324-ACDC-1738299BF903}" type="pres">
      <dgm:prSet presAssocID="{7C3C45C9-BBAB-4727-96C1-2AA361722350}" presName="textNode" presStyleLbl="node1" presStyleIdx="0" presStyleCnt="3">
        <dgm:presLayoutVars>
          <dgm:bulletEnabled val="1"/>
        </dgm:presLayoutVars>
      </dgm:prSet>
      <dgm:spPr/>
    </dgm:pt>
    <dgm:pt modelId="{FC0D85F3-2FD5-42FA-8354-1F4324A9917E}" type="pres">
      <dgm:prSet presAssocID="{767886A1-2FE1-43D8-97CC-E950F4F4994F}" presName="sibTrans" presStyleCnt="0"/>
      <dgm:spPr/>
    </dgm:pt>
    <dgm:pt modelId="{77059131-BD39-4D45-8BA1-528F2B93EFF8}" type="pres">
      <dgm:prSet presAssocID="{B7E69B04-9A44-44F4-B002-64950EAA22B5}" presName="textNode" presStyleLbl="node1" presStyleIdx="1" presStyleCnt="3">
        <dgm:presLayoutVars>
          <dgm:bulletEnabled val="1"/>
        </dgm:presLayoutVars>
      </dgm:prSet>
      <dgm:spPr/>
    </dgm:pt>
    <dgm:pt modelId="{80B2E22B-F916-4AAA-AEAC-15A5723CB95D}" type="pres">
      <dgm:prSet presAssocID="{0701E570-6131-4550-8EFE-AAE6C5DA1546}" presName="sibTrans" presStyleCnt="0"/>
      <dgm:spPr/>
    </dgm:pt>
    <dgm:pt modelId="{1A24AB8B-05EF-4817-8F0D-52CB4E9DC173}" type="pres">
      <dgm:prSet presAssocID="{346A8CAB-78E1-4452-A517-C9F0A65DAE6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7703A02-7FD3-4373-8367-28ECBF9BAA11}" type="presOf" srcId="{346A8CAB-78E1-4452-A517-C9F0A65DAE63}" destId="{1A24AB8B-05EF-4817-8F0D-52CB4E9DC173}" srcOrd="0" destOrd="0" presId="urn:microsoft.com/office/officeart/2005/8/layout/hProcess9"/>
    <dgm:cxn modelId="{7103A171-5F3B-4808-9762-298D8E98191B}" type="presOf" srcId="{7C3C45C9-BBAB-4727-96C1-2AA361722350}" destId="{8BB9F4EC-0108-4324-ACDC-1738299BF903}" srcOrd="0" destOrd="0" presId="urn:microsoft.com/office/officeart/2005/8/layout/hProcess9"/>
    <dgm:cxn modelId="{F21AA95A-8051-451A-9C30-9081BC0D3CFB}" type="presOf" srcId="{273FAFFF-E6DC-46DD-941F-DAE1B6D50804}" destId="{3A0EAF1F-5079-40B7-8922-6FBAECDC055C}" srcOrd="0" destOrd="0" presId="urn:microsoft.com/office/officeart/2005/8/layout/hProcess9"/>
    <dgm:cxn modelId="{E490DCB7-F85B-45CD-9874-0A50102F8EAE}" type="presOf" srcId="{B7E69B04-9A44-44F4-B002-64950EAA22B5}" destId="{77059131-BD39-4D45-8BA1-528F2B93EFF8}" srcOrd="0" destOrd="0" presId="urn:microsoft.com/office/officeart/2005/8/layout/hProcess9"/>
    <dgm:cxn modelId="{57665CD9-37CF-46CB-999D-A80B0D484457}" srcId="{273FAFFF-E6DC-46DD-941F-DAE1B6D50804}" destId="{B7E69B04-9A44-44F4-B002-64950EAA22B5}" srcOrd="1" destOrd="0" parTransId="{AA0BD0DF-F874-4BDC-83E0-A939A673EF82}" sibTransId="{0701E570-6131-4550-8EFE-AAE6C5DA1546}"/>
    <dgm:cxn modelId="{D05A87F5-7ADC-4E55-82A7-D54E0CBFB82A}" srcId="{273FAFFF-E6DC-46DD-941F-DAE1B6D50804}" destId="{7C3C45C9-BBAB-4727-96C1-2AA361722350}" srcOrd="0" destOrd="0" parTransId="{9FD79BCF-0C37-4C24-8C38-A388FAC28FB1}" sibTransId="{767886A1-2FE1-43D8-97CC-E950F4F4994F}"/>
    <dgm:cxn modelId="{98716CF9-7806-4BC0-8DA3-6F8684CC1EDC}" srcId="{273FAFFF-E6DC-46DD-941F-DAE1B6D50804}" destId="{346A8CAB-78E1-4452-A517-C9F0A65DAE63}" srcOrd="2" destOrd="0" parTransId="{2D134887-7483-4896-8824-0E211448B6F6}" sibTransId="{F65DB713-E9A3-4EF9-99CD-B64F418A1F16}"/>
    <dgm:cxn modelId="{10DD7F75-6E4E-4FE7-AEE6-02EA0FA4E91F}" type="presParOf" srcId="{3A0EAF1F-5079-40B7-8922-6FBAECDC055C}" destId="{F2D6CA50-FA0F-4AEF-BF16-C8AA3A29022B}" srcOrd="0" destOrd="0" presId="urn:microsoft.com/office/officeart/2005/8/layout/hProcess9"/>
    <dgm:cxn modelId="{4F8D3902-52AD-4BE1-A8C6-065B0888C26F}" type="presParOf" srcId="{3A0EAF1F-5079-40B7-8922-6FBAECDC055C}" destId="{8F2FA022-0414-4E04-A79F-58491F85B6A5}" srcOrd="1" destOrd="0" presId="urn:microsoft.com/office/officeart/2005/8/layout/hProcess9"/>
    <dgm:cxn modelId="{27DECDAF-6A62-4CFE-BB71-F66127FB8E10}" type="presParOf" srcId="{8F2FA022-0414-4E04-A79F-58491F85B6A5}" destId="{8BB9F4EC-0108-4324-ACDC-1738299BF903}" srcOrd="0" destOrd="0" presId="urn:microsoft.com/office/officeart/2005/8/layout/hProcess9"/>
    <dgm:cxn modelId="{762B6947-F208-4F5F-A4DF-F32E2580AF1A}" type="presParOf" srcId="{8F2FA022-0414-4E04-A79F-58491F85B6A5}" destId="{FC0D85F3-2FD5-42FA-8354-1F4324A9917E}" srcOrd="1" destOrd="0" presId="urn:microsoft.com/office/officeart/2005/8/layout/hProcess9"/>
    <dgm:cxn modelId="{CE514307-A6EC-408C-9AF6-002B22B8C9AE}" type="presParOf" srcId="{8F2FA022-0414-4E04-A79F-58491F85B6A5}" destId="{77059131-BD39-4D45-8BA1-528F2B93EFF8}" srcOrd="2" destOrd="0" presId="urn:microsoft.com/office/officeart/2005/8/layout/hProcess9"/>
    <dgm:cxn modelId="{8C085FA5-0386-4939-BF1A-95F59247FE00}" type="presParOf" srcId="{8F2FA022-0414-4E04-A79F-58491F85B6A5}" destId="{80B2E22B-F916-4AAA-AEAC-15A5723CB95D}" srcOrd="3" destOrd="0" presId="urn:microsoft.com/office/officeart/2005/8/layout/hProcess9"/>
    <dgm:cxn modelId="{FECB4812-5D40-47AE-8C61-46A0D5CBF116}" type="presParOf" srcId="{8F2FA022-0414-4E04-A79F-58491F85B6A5}" destId="{1A24AB8B-05EF-4817-8F0D-52CB4E9DC17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6CA50-FA0F-4AEF-BF16-C8AA3A29022B}">
      <dsp:nvSpPr>
        <dsp:cNvPr id="0" name=""/>
        <dsp:cNvSpPr/>
      </dsp:nvSpPr>
      <dsp:spPr>
        <a:xfrm>
          <a:off x="1105724" y="748811"/>
          <a:ext cx="4253750" cy="4695981"/>
        </a:xfrm>
        <a:prstGeom prst="rightArrow">
          <a:avLst/>
        </a:prstGeom>
        <a:solidFill>
          <a:srgbClr val="CCD2D8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9F4EC-0108-4324-ACDC-1738299BF903}">
      <dsp:nvSpPr>
        <dsp:cNvPr id="0" name=""/>
        <dsp:cNvSpPr/>
      </dsp:nvSpPr>
      <dsp:spPr>
        <a:xfrm>
          <a:off x="3170" y="1827633"/>
          <a:ext cx="2092225" cy="2436844"/>
        </a:xfrm>
        <a:prstGeom prst="roundRect">
          <a:avLst/>
        </a:prstGeom>
        <a:solidFill>
          <a:schemeClr val="tx1">
            <a:alpha val="45098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Franklin Gothic Medium" panose="020B0603020102020204" pitchFamily="34" charset="0"/>
            </a:rPr>
            <a:t>The cave system consists of three caves: </a:t>
          </a:r>
          <a:r>
            <a:rPr lang="en-US" sz="1300" kern="1200" dirty="0" err="1">
              <a:latin typeface="Franklin Gothic Medium" panose="020B0603020102020204" pitchFamily="34" charset="0"/>
            </a:rPr>
            <a:t>Tapolca</a:t>
          </a:r>
          <a:r>
            <a:rPr lang="en-US" sz="1300" kern="1200" dirty="0">
              <a:latin typeface="Franklin Gothic Medium" panose="020B0603020102020204" pitchFamily="34" charset="0"/>
            </a:rPr>
            <a:t> Lake Cave, Hospital Cave and Károly Berger Cave.</a:t>
          </a:r>
          <a:endParaRPr lang="hu-HU" sz="1300" kern="1200" dirty="0">
            <a:latin typeface="Franklin Gothic Medium" panose="020B0603020102020204" pitchFamily="34" charset="0"/>
          </a:endParaRPr>
        </a:p>
      </dsp:txBody>
      <dsp:txXfrm>
        <a:off x="105304" y="1929767"/>
        <a:ext cx="1887957" cy="2232576"/>
      </dsp:txXfrm>
    </dsp:sp>
    <dsp:sp modelId="{77059131-BD39-4D45-8BA1-528F2B93EFF8}">
      <dsp:nvSpPr>
        <dsp:cNvPr id="0" name=""/>
        <dsp:cNvSpPr/>
      </dsp:nvSpPr>
      <dsp:spPr>
        <a:xfrm>
          <a:off x="2200006" y="1827633"/>
          <a:ext cx="2092225" cy="2436844"/>
        </a:xfrm>
        <a:prstGeom prst="roundRect">
          <a:avLst/>
        </a:prstGeom>
        <a:solidFill>
          <a:schemeClr val="tx1">
            <a:alpha val="45098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latin typeface="Franklin Gothic Medium" panose="020B0603020102020204" pitchFamily="34" charset="0"/>
            </a:rPr>
            <a:t>T</a:t>
          </a:r>
          <a:r>
            <a:rPr lang="en-US" sz="1300" kern="1200" dirty="0">
              <a:latin typeface="Franklin Gothic Medium" panose="020B0603020102020204" pitchFamily="34" charset="0"/>
            </a:rPr>
            <a:t>he </a:t>
          </a:r>
          <a:r>
            <a:rPr lang="en-US" sz="1300" kern="1200" dirty="0" err="1">
              <a:latin typeface="Franklin Gothic Medium" panose="020B0603020102020204" pitchFamily="34" charset="0"/>
            </a:rPr>
            <a:t>tapolca</a:t>
          </a:r>
          <a:r>
            <a:rPr lang="en-US" sz="1300" kern="1200" dirty="0">
              <a:latin typeface="Franklin Gothic Medium" panose="020B0603020102020204" pitchFamily="34" charset="0"/>
            </a:rPr>
            <a:t> water cave is a karst cave carved by groundwater dissolving limestone over </a:t>
          </a:r>
          <a:r>
            <a:rPr lang="en-US" sz="1300" kern="1200" dirty="0" err="1">
              <a:latin typeface="Franklin Gothic Medium" panose="020B0603020102020204" pitchFamily="34" charset="0"/>
            </a:rPr>
            <a:t>milennia</a:t>
          </a:r>
          <a:r>
            <a:rPr lang="hu-HU" sz="1300" kern="1200" dirty="0">
              <a:latin typeface="Franklin Gothic Medium" panose="020B0603020102020204" pitchFamily="34" charset="0"/>
            </a:rPr>
            <a:t>.</a:t>
          </a:r>
        </a:p>
      </dsp:txBody>
      <dsp:txXfrm>
        <a:off x="2302140" y="1929767"/>
        <a:ext cx="1887957" cy="2232576"/>
      </dsp:txXfrm>
    </dsp:sp>
    <dsp:sp modelId="{1A24AB8B-05EF-4817-8F0D-52CB4E9DC173}">
      <dsp:nvSpPr>
        <dsp:cNvPr id="0" name=""/>
        <dsp:cNvSpPr/>
      </dsp:nvSpPr>
      <dsp:spPr>
        <a:xfrm>
          <a:off x="4396843" y="1827633"/>
          <a:ext cx="2092225" cy="2436844"/>
        </a:xfrm>
        <a:prstGeom prst="roundRect">
          <a:avLst/>
        </a:prstGeom>
        <a:solidFill>
          <a:schemeClr val="tx1">
            <a:alpha val="45098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latin typeface="Franklin Gothic Medium" panose="020B0603020102020204" pitchFamily="34" charset="0"/>
            </a:rPr>
            <a:t>D</a:t>
          </a:r>
          <a:r>
            <a:rPr lang="en-US" sz="1300" kern="1200" dirty="0" err="1">
              <a:latin typeface="Franklin Gothic Medium" panose="020B0603020102020204" pitchFamily="34" charset="0"/>
            </a:rPr>
            <a:t>iscovered</a:t>
          </a:r>
          <a:r>
            <a:rPr lang="en-US" sz="1300" kern="1200" dirty="0">
              <a:latin typeface="Franklin Gothic Medium" panose="020B0603020102020204" pitchFamily="34" charset="0"/>
            </a:rPr>
            <a:t> in 1903 by Tóth Pál and Németh Ferenc while well-digging</a:t>
          </a:r>
          <a:r>
            <a:rPr lang="hu-HU" sz="1300" kern="1200" dirty="0">
              <a:latin typeface="Franklin Gothic Medium" panose="020B0603020102020204" pitchFamily="34" charset="0"/>
            </a:rPr>
            <a:t>.</a:t>
          </a:r>
          <a:r>
            <a:rPr lang="en-US" sz="1300" kern="1200" dirty="0">
              <a:latin typeface="Franklin Gothic Medium" panose="020B0603020102020204" pitchFamily="34" charset="0"/>
            </a:rPr>
            <a:t> </a:t>
          </a:r>
          <a:r>
            <a:rPr lang="hu-HU" sz="1300" kern="1200" dirty="0">
              <a:latin typeface="Franklin Gothic Medium" panose="020B0603020102020204" pitchFamily="34" charset="0"/>
            </a:rPr>
            <a:t>O</a:t>
          </a:r>
          <a:r>
            <a:rPr lang="en-US" sz="1300" kern="1200" dirty="0" err="1">
              <a:latin typeface="Franklin Gothic Medium" panose="020B0603020102020204" pitchFamily="34" charset="0"/>
            </a:rPr>
            <a:t>pened</a:t>
          </a:r>
          <a:r>
            <a:rPr lang="en-US" sz="1300" kern="1200" dirty="0">
              <a:latin typeface="Franklin Gothic Medium" panose="020B0603020102020204" pitchFamily="34" charset="0"/>
            </a:rPr>
            <a:t> to the public 10 years later</a:t>
          </a:r>
          <a:r>
            <a:rPr lang="hu-HU" sz="1300" kern="1200" dirty="0">
              <a:latin typeface="Franklin Gothic Medium" panose="020B0603020102020204" pitchFamily="34" charset="0"/>
            </a:rPr>
            <a:t>. I</a:t>
          </a:r>
          <a:r>
            <a:rPr lang="en-US" sz="1300" kern="1200" dirty="0" err="1">
              <a:latin typeface="Franklin Gothic Medium" panose="020B0603020102020204" pitchFamily="34" charset="0"/>
            </a:rPr>
            <a:t>ts</a:t>
          </a:r>
          <a:r>
            <a:rPr lang="en-US" sz="1300" kern="1200" dirty="0">
              <a:latin typeface="Franklin Gothic Medium" panose="020B0603020102020204" pitchFamily="34" charset="0"/>
            </a:rPr>
            <a:t> the first electricity installed cave in Hungary and the first cave opened to tourism</a:t>
          </a:r>
          <a:r>
            <a:rPr lang="hu-HU" sz="1300" kern="1200" dirty="0">
              <a:latin typeface="Franklin Gothic Medium" panose="020B0603020102020204" pitchFamily="34" charset="0"/>
            </a:rPr>
            <a:t>. I</a:t>
          </a:r>
          <a:r>
            <a:rPr lang="en-US" sz="1300" kern="1200" dirty="0" err="1">
              <a:latin typeface="Franklin Gothic Medium" panose="020B0603020102020204" pitchFamily="34" charset="0"/>
            </a:rPr>
            <a:t>ts</a:t>
          </a:r>
          <a:r>
            <a:rPr lang="en-US" sz="1300" kern="1200" dirty="0">
              <a:latin typeface="Franklin Gothic Medium" panose="020B0603020102020204" pitchFamily="34" charset="0"/>
            </a:rPr>
            <a:t> strictly protected due to its geological and biological values since 1982</a:t>
          </a:r>
          <a:r>
            <a:rPr lang="hu-HU" sz="1300" kern="1200" dirty="0">
              <a:latin typeface="Franklin Gothic Medium" panose="020B0603020102020204" pitchFamily="34" charset="0"/>
            </a:rPr>
            <a:t>.</a:t>
          </a:r>
        </a:p>
      </dsp:txBody>
      <dsp:txXfrm>
        <a:off x="4498977" y="1929767"/>
        <a:ext cx="1887957" cy="2232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8A3768-34F7-243C-7DB9-8B10814F6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DD3C207-7135-0C4D-045B-ED2A46E41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6F524D9-E927-57FF-763B-9D4DC7AF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F8EA-B15A-4F5E-A8D5-6272E59B3E17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6EEFB0-33CD-FBFC-97F4-8C0B806F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34E24A-95B5-2F31-71F0-B9A1D4B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A20F-1056-47A2-9139-AC3897E7F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29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2AFA72-AD1B-916B-40BF-D6E2CABA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AE33C27-1D88-619F-C62E-B4062E506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2A29F9-1C43-06BE-B051-E6364C70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F8EA-B15A-4F5E-A8D5-6272E59B3E17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B28C7D-4FC3-829C-9AA2-7C7E9D5F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5A2CB1-438B-A58A-01CE-3E6AF677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A20F-1056-47A2-9139-AC3897E7F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16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2897B6B-1FC3-9525-48E5-F68021320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EFA512D-23E9-1214-9508-EB8FEDCEA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AA9126-7A76-AB3A-442E-70282F29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F8EA-B15A-4F5E-A8D5-6272E59B3E17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1150B76-A409-237F-9B97-45E7DF33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0DF0559-60E4-F7E8-3816-06784AF5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A20F-1056-47A2-9139-AC3897E7F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67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4F0F26-F324-372D-69DF-0431252C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8D97F5-5771-15B4-69CC-629F47F10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7743F0-6344-5496-BD96-0B9D1EDE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F8EA-B15A-4F5E-A8D5-6272E59B3E17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789D10-7B6E-8CB3-A9C2-C1075E10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3686BA-8C12-2F51-C580-379D263C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A20F-1056-47A2-9139-AC3897E7F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64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5E9141-D6CB-09D1-1FD4-31FCC327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E7B56FC-E1FA-9E54-83E9-7433CA612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10F61A-762C-22D8-3C50-BDEC3AC9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F8EA-B15A-4F5E-A8D5-6272E59B3E17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CAC0074-4E0E-AB21-6D18-8F3359C1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9D3F7E-D63E-BD83-C125-97D8D0A3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A20F-1056-47A2-9139-AC3897E7F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21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2D9D4A-43CF-B6CC-E105-5082A741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439B97-BD53-BB4B-DF92-4142FD646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6D890BE-A641-0112-6CD5-07207042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C7566B5-9007-11ED-8101-A735227B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F8EA-B15A-4F5E-A8D5-6272E59B3E17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B2D8290-9CAC-0AEA-9ED2-A6DC3A96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E3CEA3F-0042-9B3C-6615-6C09EF30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A20F-1056-47A2-9139-AC3897E7F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22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5B0D6D-3CDA-AEE7-F190-6DA17442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CB1DE39-15C1-BD9C-D947-5C9B23CBD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78A9F81-C498-6EF6-2103-8FFCF7A23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C8B240F-44C2-8EDC-83D8-18E4701AF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1C4B31A-5A87-6F28-AF4F-FBD1B23F7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5F4F560-9C1D-A901-8A7E-6D770313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F8EA-B15A-4F5E-A8D5-6272E59B3E17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9CC8D4-9B36-B845-304E-B1972EC4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9A8D690-2EB3-7B76-0B26-46F50088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A20F-1056-47A2-9139-AC3897E7F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117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285FF2-5245-8530-783A-0531728A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E4DC6A4-2E80-3A82-A3D9-9D7B6FCB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F8EA-B15A-4F5E-A8D5-6272E59B3E17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978EE4C-3388-4D5F-2C4F-AF6EE278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B04F7D8-8260-3AA0-7B9A-F5415EF5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A20F-1056-47A2-9139-AC3897E7F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303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AF248D3-6754-91F2-1614-B6A93BC4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F8EA-B15A-4F5E-A8D5-6272E59B3E17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9D83686-2DD8-51D6-51D5-094F84E9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022FBBA-6FE0-0084-735F-A4B12158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A20F-1056-47A2-9139-AC3897E7F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30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D1A003-EEE1-62FB-EDEC-55CD4C49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12F8C8-90DB-CBBA-8103-CA9C0633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BC4C896-F0AC-84FA-5A27-83084BAB9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443AD2F-B5F0-9095-6F1F-9A7EF3DC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F8EA-B15A-4F5E-A8D5-6272E59B3E17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A81D932-C686-5507-1718-F6FD4A1B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85E9967-2C4D-DA01-FB85-9BA90788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A20F-1056-47A2-9139-AC3897E7F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43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6F47C6-A208-8622-B049-03910AA1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D4DA72C-7EC3-7056-0BA2-CFC65AB13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79F2751-467B-8040-28FC-36FC45726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0737AB3-861A-4BC4-04CD-56A9A025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F8EA-B15A-4F5E-A8D5-6272E59B3E17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C8220C6-B946-9FEB-CEE2-058EB9B0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D68E711-A845-893F-F665-6642EFAF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A20F-1056-47A2-9139-AC3897E7F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12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1591050-9508-C582-7555-04859233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318F72D-EE6F-0BBC-C4D3-4019986E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934645-6F0B-B26E-CECC-83AAC1B51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70F8EA-B15A-4F5E-A8D5-6272E59B3E17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B88199-7ADE-4C1B-407C-3B2595A63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9B37E4-C626-DFA2-CB79-73F4AB7AD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9A20F-1056-47A2-9139-AC3897E7F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29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8E2B545-0F88-D264-23A9-7598518D12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 descr="A képen kültéri, ég, víz, felh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7DD74E0-511A-FC38-BF2E-7247163D4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0" y="-609601"/>
            <a:ext cx="12924572" cy="8616381"/>
          </a:xfrm>
          <a:prstGeom prst="rect">
            <a:avLst/>
          </a:prstGeom>
        </p:spPr>
      </p:pic>
      <p:sp>
        <p:nvSpPr>
          <p:cNvPr id="9" name="Szabadkézi sokszög: alakzat 8">
            <a:extLst>
              <a:ext uri="{FF2B5EF4-FFF2-40B4-BE49-F238E27FC236}">
                <a16:creationId xmlns:a16="http://schemas.microsoft.com/office/drawing/2014/main" id="{29426C2D-BE7C-2490-F678-6C13147AD905}"/>
              </a:ext>
            </a:extLst>
          </p:cNvPr>
          <p:cNvSpPr/>
          <p:nvPr/>
        </p:nvSpPr>
        <p:spPr>
          <a:xfrm>
            <a:off x="-548640" y="3698589"/>
            <a:ext cx="12924572" cy="3159411"/>
          </a:xfrm>
          <a:custGeom>
            <a:avLst/>
            <a:gdLst/>
            <a:ahLst/>
            <a:cxnLst/>
            <a:rect l="l" t="t" r="r" b="b"/>
            <a:pathLst>
              <a:path w="12924572" h="3159411">
                <a:moveTo>
                  <a:pt x="9607768" y="1135555"/>
                </a:moveTo>
                <a:lnTo>
                  <a:pt x="9706386" y="1489143"/>
                </a:lnTo>
                <a:lnTo>
                  <a:pt x="9509179" y="1489143"/>
                </a:lnTo>
                <a:close/>
                <a:moveTo>
                  <a:pt x="3616544" y="1135555"/>
                </a:moveTo>
                <a:lnTo>
                  <a:pt x="3715161" y="1489143"/>
                </a:lnTo>
                <a:lnTo>
                  <a:pt x="3517955" y="1489143"/>
                </a:lnTo>
                <a:close/>
                <a:moveTo>
                  <a:pt x="4771003" y="1055160"/>
                </a:moveTo>
                <a:lnTo>
                  <a:pt x="4908521" y="1055160"/>
                </a:lnTo>
                <a:cubicBezTo>
                  <a:pt x="5010319" y="1055160"/>
                  <a:pt x="5061218" y="1093260"/>
                  <a:pt x="5061218" y="1169460"/>
                </a:cubicBezTo>
                <a:cubicBezTo>
                  <a:pt x="5061218" y="1250423"/>
                  <a:pt x="5006153" y="1290904"/>
                  <a:pt x="4896019" y="1290904"/>
                </a:cubicBezTo>
                <a:lnTo>
                  <a:pt x="4771003" y="1290904"/>
                </a:lnTo>
                <a:close/>
                <a:moveTo>
                  <a:pt x="6157785" y="1034622"/>
                </a:moveTo>
                <a:cubicBezTo>
                  <a:pt x="6271489" y="1034622"/>
                  <a:pt x="6328341" y="1140587"/>
                  <a:pt x="6328341" y="1352519"/>
                </a:cubicBezTo>
                <a:cubicBezTo>
                  <a:pt x="6328341" y="1498966"/>
                  <a:pt x="6314500" y="1599722"/>
                  <a:pt x="6286818" y="1654789"/>
                </a:cubicBezTo>
                <a:cubicBezTo>
                  <a:pt x="6259136" y="1709855"/>
                  <a:pt x="6213743" y="1737388"/>
                  <a:pt x="6150640" y="1737388"/>
                </a:cubicBezTo>
                <a:cubicBezTo>
                  <a:pt x="6032769" y="1737388"/>
                  <a:pt x="5973832" y="1623981"/>
                  <a:pt x="5973832" y="1397167"/>
                </a:cubicBezTo>
                <a:cubicBezTo>
                  <a:pt x="5973832" y="1155470"/>
                  <a:pt x="6035149" y="1034622"/>
                  <a:pt x="6157785" y="1034622"/>
                </a:cubicBezTo>
                <a:close/>
                <a:moveTo>
                  <a:pt x="9444927" y="776554"/>
                </a:moveTo>
                <a:lnTo>
                  <a:pt x="9068638" y="1995456"/>
                </a:lnTo>
                <a:lnTo>
                  <a:pt x="9372387" y="1995456"/>
                </a:lnTo>
                <a:lnTo>
                  <a:pt x="9445569" y="1755248"/>
                </a:lnTo>
                <a:lnTo>
                  <a:pt x="9772102" y="1755248"/>
                </a:lnTo>
                <a:lnTo>
                  <a:pt x="9840986" y="1995456"/>
                </a:lnTo>
                <a:lnTo>
                  <a:pt x="10222800" y="1995456"/>
                </a:lnTo>
                <a:lnTo>
                  <a:pt x="9840512" y="776554"/>
                </a:lnTo>
                <a:close/>
                <a:moveTo>
                  <a:pt x="6949549" y="776554"/>
                </a:moveTo>
                <a:lnTo>
                  <a:pt x="6949549" y="1995456"/>
                </a:lnTo>
                <a:lnTo>
                  <a:pt x="7804120" y="1995456"/>
                </a:lnTo>
                <a:lnTo>
                  <a:pt x="7804120" y="1696312"/>
                </a:lnTo>
                <a:lnTo>
                  <a:pt x="7323703" y="1696312"/>
                </a:lnTo>
                <a:lnTo>
                  <a:pt x="7323703" y="776554"/>
                </a:lnTo>
                <a:close/>
                <a:moveTo>
                  <a:pt x="4396850" y="776554"/>
                </a:moveTo>
                <a:lnTo>
                  <a:pt x="4396850" y="1995456"/>
                </a:lnTo>
                <a:lnTo>
                  <a:pt x="4776361" y="1995456"/>
                </a:lnTo>
                <a:lnTo>
                  <a:pt x="4776361" y="1552544"/>
                </a:lnTo>
                <a:lnTo>
                  <a:pt x="4987995" y="1552544"/>
                </a:lnTo>
                <a:cubicBezTo>
                  <a:pt x="5123131" y="1552544"/>
                  <a:pt x="5231180" y="1516825"/>
                  <a:pt x="5312142" y="1445387"/>
                </a:cubicBezTo>
                <a:cubicBezTo>
                  <a:pt x="5393105" y="1373950"/>
                  <a:pt x="5433586" y="1280188"/>
                  <a:pt x="5433586" y="1164102"/>
                </a:cubicBezTo>
                <a:cubicBezTo>
                  <a:pt x="5433586" y="1087902"/>
                  <a:pt x="5413792" y="1019144"/>
                  <a:pt x="5374204" y="957827"/>
                </a:cubicBezTo>
                <a:cubicBezTo>
                  <a:pt x="5334615" y="896509"/>
                  <a:pt x="5281037" y="850968"/>
                  <a:pt x="5213469" y="821202"/>
                </a:cubicBezTo>
                <a:cubicBezTo>
                  <a:pt x="5145901" y="791437"/>
                  <a:pt x="5047228" y="776554"/>
                  <a:pt x="4917450" y="776554"/>
                </a:cubicBezTo>
                <a:close/>
                <a:moveTo>
                  <a:pt x="3453703" y="776554"/>
                </a:moveTo>
                <a:lnTo>
                  <a:pt x="3077414" y="1995456"/>
                </a:lnTo>
                <a:lnTo>
                  <a:pt x="3381163" y="1995456"/>
                </a:lnTo>
                <a:lnTo>
                  <a:pt x="3454344" y="1755248"/>
                </a:lnTo>
                <a:lnTo>
                  <a:pt x="3780878" y="1755248"/>
                </a:lnTo>
                <a:lnTo>
                  <a:pt x="3849762" y="1995456"/>
                </a:lnTo>
                <a:lnTo>
                  <a:pt x="4231576" y="1995456"/>
                </a:lnTo>
                <a:lnTo>
                  <a:pt x="3849288" y="776554"/>
                </a:lnTo>
                <a:close/>
                <a:moveTo>
                  <a:pt x="8472061" y="757802"/>
                </a:moveTo>
                <a:cubicBezTo>
                  <a:pt x="8299420" y="757802"/>
                  <a:pt x="8164880" y="816440"/>
                  <a:pt x="8068439" y="933716"/>
                </a:cubicBezTo>
                <a:cubicBezTo>
                  <a:pt x="7971999" y="1050993"/>
                  <a:pt x="7923778" y="1205179"/>
                  <a:pt x="7923778" y="1396274"/>
                </a:cubicBezTo>
                <a:cubicBezTo>
                  <a:pt x="7923778" y="1589155"/>
                  <a:pt x="7974677" y="1740365"/>
                  <a:pt x="8076476" y="1849902"/>
                </a:cubicBezTo>
                <a:cubicBezTo>
                  <a:pt x="8178274" y="1959440"/>
                  <a:pt x="8311922" y="2014208"/>
                  <a:pt x="8477419" y="2014208"/>
                </a:cubicBezTo>
                <a:cubicBezTo>
                  <a:pt x="8614936" y="2014208"/>
                  <a:pt x="8730873" y="1974323"/>
                  <a:pt x="8825230" y="1894551"/>
                </a:cubicBezTo>
                <a:cubicBezTo>
                  <a:pt x="8919587" y="1814779"/>
                  <a:pt x="8974802" y="1700181"/>
                  <a:pt x="8990876" y="1550758"/>
                </a:cubicBezTo>
                <a:lnTo>
                  <a:pt x="8648869" y="1530219"/>
                </a:lnTo>
                <a:cubicBezTo>
                  <a:pt x="8636963" y="1664760"/>
                  <a:pt x="8581599" y="1732030"/>
                  <a:pt x="8482777" y="1732030"/>
                </a:cubicBezTo>
                <a:cubicBezTo>
                  <a:pt x="8427413" y="1732030"/>
                  <a:pt x="8384401" y="1708218"/>
                  <a:pt x="8353743" y="1660593"/>
                </a:cubicBezTo>
                <a:cubicBezTo>
                  <a:pt x="8323084" y="1612968"/>
                  <a:pt x="8307755" y="1522778"/>
                  <a:pt x="8307755" y="1390023"/>
                </a:cubicBezTo>
                <a:cubicBezTo>
                  <a:pt x="8307755" y="1153089"/>
                  <a:pt x="8366691" y="1034622"/>
                  <a:pt x="8484563" y="1034622"/>
                </a:cubicBezTo>
                <a:cubicBezTo>
                  <a:pt x="8526830" y="1034622"/>
                  <a:pt x="8563590" y="1052779"/>
                  <a:pt x="8594844" y="1089093"/>
                </a:cubicBezTo>
                <a:cubicBezTo>
                  <a:pt x="8626098" y="1125407"/>
                  <a:pt x="8641725" y="1184343"/>
                  <a:pt x="8641725" y="1265901"/>
                </a:cubicBezTo>
                <a:lnTo>
                  <a:pt x="8990876" y="1247148"/>
                </a:lnTo>
                <a:cubicBezTo>
                  <a:pt x="8979564" y="1099511"/>
                  <a:pt x="8930600" y="981044"/>
                  <a:pt x="8843983" y="891747"/>
                </a:cubicBezTo>
                <a:cubicBezTo>
                  <a:pt x="8757365" y="802450"/>
                  <a:pt x="8633391" y="757802"/>
                  <a:pt x="8472061" y="757802"/>
                </a:cubicBezTo>
                <a:close/>
                <a:moveTo>
                  <a:pt x="6155998" y="757802"/>
                </a:moveTo>
                <a:cubicBezTo>
                  <a:pt x="5972642" y="757802"/>
                  <a:pt x="5829321" y="817184"/>
                  <a:pt x="5726034" y="935949"/>
                </a:cubicBezTo>
                <a:cubicBezTo>
                  <a:pt x="5622747" y="1054714"/>
                  <a:pt x="5571103" y="1205179"/>
                  <a:pt x="5571103" y="1387344"/>
                </a:cubicBezTo>
                <a:cubicBezTo>
                  <a:pt x="5571103" y="1577844"/>
                  <a:pt x="5625128" y="1729947"/>
                  <a:pt x="5733178" y="1843651"/>
                </a:cubicBezTo>
                <a:cubicBezTo>
                  <a:pt x="5841227" y="1957356"/>
                  <a:pt x="5980976" y="2014208"/>
                  <a:pt x="6152426" y="2014208"/>
                </a:cubicBezTo>
                <a:cubicBezTo>
                  <a:pt x="6322686" y="2014208"/>
                  <a:pt x="6461691" y="1955868"/>
                  <a:pt x="6569443" y="1839187"/>
                </a:cubicBezTo>
                <a:cubicBezTo>
                  <a:pt x="6677194" y="1722505"/>
                  <a:pt x="6731070" y="1567427"/>
                  <a:pt x="6731070" y="1373950"/>
                </a:cubicBezTo>
                <a:cubicBezTo>
                  <a:pt x="6731070" y="1187022"/>
                  <a:pt x="6677641" y="1037598"/>
                  <a:pt x="6570782" y="925680"/>
                </a:cubicBezTo>
                <a:cubicBezTo>
                  <a:pt x="6463923" y="813761"/>
                  <a:pt x="6325662" y="757802"/>
                  <a:pt x="6155998" y="757802"/>
                </a:cubicBezTo>
                <a:close/>
                <a:moveTo>
                  <a:pt x="2004586" y="471828"/>
                </a:moveTo>
                <a:lnTo>
                  <a:pt x="2004586" y="836829"/>
                </a:lnTo>
                <a:lnTo>
                  <a:pt x="2320474" y="836829"/>
                </a:lnTo>
                <a:lnTo>
                  <a:pt x="2320474" y="1995456"/>
                </a:lnTo>
                <a:lnTo>
                  <a:pt x="2763610" y="1995456"/>
                </a:lnTo>
                <a:lnTo>
                  <a:pt x="2763610" y="836829"/>
                </a:lnTo>
                <a:lnTo>
                  <a:pt x="3079497" y="836829"/>
                </a:lnTo>
                <a:lnTo>
                  <a:pt x="3079497" y="471828"/>
                </a:lnTo>
                <a:close/>
                <a:moveTo>
                  <a:pt x="0" y="0"/>
                </a:moveTo>
                <a:lnTo>
                  <a:pt x="12924572" y="0"/>
                </a:lnTo>
                <a:lnTo>
                  <a:pt x="12924572" y="3159411"/>
                </a:lnTo>
                <a:lnTo>
                  <a:pt x="0" y="3159411"/>
                </a:lnTo>
                <a:close/>
              </a:path>
            </a:pathLst>
          </a:custGeom>
          <a:gradFill flip="none" rotWithShape="1">
            <a:gsLst>
              <a:gs pos="2000">
                <a:schemeClr val="tx1">
                  <a:alpha val="0"/>
                </a:schemeClr>
              </a:gs>
              <a:gs pos="31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DF96856-39E9-65CE-E0DB-65B46142312C}"/>
              </a:ext>
            </a:extLst>
          </p:cNvPr>
          <p:cNvSpPr txBox="1"/>
          <p:nvPr/>
        </p:nvSpPr>
        <p:spPr>
          <a:xfrm>
            <a:off x="4221480" y="6096000"/>
            <a:ext cx="344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 city in Veszprém </a:t>
            </a:r>
            <a:r>
              <a:rPr lang="hu-HU" sz="2000" dirty="0" err="1">
                <a:solidFill>
                  <a:schemeClr val="bg1"/>
                </a:solidFill>
                <a:latin typeface="Franklin Gothic Heavy" panose="020B0903020102020204" pitchFamily="34" charset="0"/>
              </a:rPr>
              <a:t>county</a:t>
            </a:r>
            <a:r>
              <a:rPr lang="hu-HU" sz="2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3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barlang, természet, víz, Földalatti tó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60C8E8E-2946-F685-0BC9-6ACCC764B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0E308A-5811-248E-BEEA-B2DACF4C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360" y="226792"/>
            <a:ext cx="7437120" cy="840230"/>
          </a:xfrm>
          <a:solidFill>
            <a:schemeClr val="tx1">
              <a:alpha val="45098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5400" cap="small" dirty="0">
                <a:solidFill>
                  <a:schemeClr val="bg1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The Tapolca Lake </a:t>
            </a:r>
            <a:r>
              <a:rPr lang="hu-HU" sz="5400" cap="small" dirty="0" err="1">
                <a:solidFill>
                  <a:schemeClr val="bg1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Cave</a:t>
            </a:r>
            <a:r>
              <a:rPr lang="hu-HU" sz="5400" cap="small" dirty="0">
                <a:solidFill>
                  <a:schemeClr val="bg1"/>
                </a:solidFill>
                <a:latin typeface="Franklin Gothic Heavy" panose="020B0903020102020204" pitchFamily="34" charset="0"/>
                <a:ea typeface="+mn-ea"/>
                <a:cs typeface="+mn-cs"/>
              </a:rPr>
              <a:t> -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C7D26E1-673A-770E-BC23-3ED29DEB6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092527"/>
              </p:ext>
            </p:extLst>
          </p:nvPr>
        </p:nvGraphicFramePr>
        <p:xfrm>
          <a:off x="5471161" y="1070689"/>
          <a:ext cx="6492239" cy="609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EC4DFFE0-3A9B-CBF9-BC79-23A221809401}"/>
              </a:ext>
            </a:extLst>
          </p:cNvPr>
          <p:cNvSpPr txBox="1"/>
          <p:nvPr/>
        </p:nvSpPr>
        <p:spPr>
          <a:xfrm>
            <a:off x="6995160" y="1127555"/>
            <a:ext cx="4846320" cy="535531"/>
          </a:xfrm>
          <a:prstGeom prst="rect">
            <a:avLst/>
          </a:prstGeom>
          <a:solidFill>
            <a:schemeClr val="tx1">
              <a:alpha val="45098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cap="small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hu-HU" sz="3200" dirty="0">
                <a:latin typeface="Franklin Gothic Medium" panose="020B0603020102020204" pitchFamily="34" charset="0"/>
              </a:rPr>
              <a:t>The </a:t>
            </a:r>
            <a:r>
              <a:rPr lang="hu-HU" sz="3200" dirty="0" err="1">
                <a:latin typeface="Franklin Gothic Medium" panose="020B0603020102020204" pitchFamily="34" charset="0"/>
              </a:rPr>
              <a:t>discovery</a:t>
            </a:r>
            <a:r>
              <a:rPr lang="hu-HU" sz="3200" dirty="0">
                <a:latin typeface="Franklin Gothic Medium" panose="020B0603020102020204" pitchFamily="34" charset="0"/>
              </a:rPr>
              <a:t> of </a:t>
            </a:r>
            <a:r>
              <a:rPr lang="hu-HU" sz="3200" dirty="0" err="1">
                <a:latin typeface="Franklin Gothic Medium" panose="020B0603020102020204" pitchFamily="34" charset="0"/>
              </a:rPr>
              <a:t>the</a:t>
            </a:r>
            <a:r>
              <a:rPr lang="hu-HU" sz="3200" dirty="0">
                <a:latin typeface="Franklin Gothic Medium" panose="020B0603020102020204" pitchFamily="34" charset="0"/>
              </a:rPr>
              <a:t> </a:t>
            </a:r>
            <a:r>
              <a:rPr lang="hu-HU" sz="3200" dirty="0" err="1">
                <a:latin typeface="Franklin Gothic Medium" panose="020B0603020102020204" pitchFamily="34" charset="0"/>
              </a:rPr>
              <a:t>karst</a:t>
            </a:r>
            <a:r>
              <a:rPr lang="hu-HU" sz="3200" dirty="0">
                <a:latin typeface="Franklin Gothic Medium" panose="020B06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34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barlang, természet, víz, Földalatti tó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284D25B-8AB6-59EE-D898-0FBC359D6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44399" cy="6858000"/>
          </a:xfr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FE8140D4-FADE-F86B-E58B-B6FBE39FDA4E}"/>
              </a:ext>
            </a:extLst>
          </p:cNvPr>
          <p:cNvSpPr/>
          <p:nvPr/>
        </p:nvSpPr>
        <p:spPr>
          <a:xfrm>
            <a:off x="-76200" y="-342900"/>
            <a:ext cx="6572250" cy="7410450"/>
          </a:xfrm>
          <a:prstGeom prst="rect">
            <a:avLst/>
          </a:prstGeom>
          <a:gradFill flip="none" rotWithShape="1">
            <a:gsLst>
              <a:gs pos="2000">
                <a:schemeClr val="tx1">
                  <a:alpha val="0"/>
                </a:schemeClr>
              </a:gs>
              <a:gs pos="49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C995DE4-0C13-2536-228D-05C6F363FC9A}"/>
              </a:ext>
            </a:extLst>
          </p:cNvPr>
          <p:cNvSpPr txBox="1"/>
          <p:nvPr/>
        </p:nvSpPr>
        <p:spPr>
          <a:xfrm>
            <a:off x="400050" y="1543050"/>
            <a:ext cx="4133850" cy="5105400"/>
          </a:xfrm>
          <a:prstGeom prst="rect">
            <a:avLst/>
          </a:prstGeom>
          <a:gradFill flip="none" rotWithShape="1">
            <a:gsLst>
              <a:gs pos="2000">
                <a:schemeClr val="tx1">
                  <a:alpha val="0"/>
                </a:schemeClr>
              </a:gs>
              <a:gs pos="49000">
                <a:schemeClr val="tx1"/>
              </a:gs>
            </a:gsLst>
            <a:lin ang="10800000" scaled="1"/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pPr algn="just"/>
            <a:r>
              <a:rPr lang="hu-HU" sz="2000" dirty="0">
                <a:solidFill>
                  <a:prstClr val="white"/>
                </a:solidFill>
              </a:rPr>
              <a:t>T</a:t>
            </a:r>
            <a:r>
              <a:rPr lang="en-US" sz="2000" dirty="0">
                <a:solidFill>
                  <a:prstClr val="white"/>
                </a:solidFill>
              </a:rPr>
              <a:t>he cave is 3</a:t>
            </a:r>
            <a:r>
              <a:rPr lang="hu-HU" sz="2000" dirty="0">
                <a:solidFill>
                  <a:prstClr val="white"/>
                </a:solidFill>
              </a:rPr>
              <a:t> </a:t>
            </a:r>
            <a:r>
              <a:rPr lang="en-US" sz="2000" dirty="0">
                <a:solidFill>
                  <a:prstClr val="white"/>
                </a:solidFill>
              </a:rPr>
              <a:t>km long but only 300m is opened to visitors</a:t>
            </a:r>
            <a:r>
              <a:rPr lang="hu-HU" sz="2000" dirty="0">
                <a:solidFill>
                  <a:prstClr val="white"/>
                </a:solidFill>
              </a:rPr>
              <a:t>. </a:t>
            </a:r>
            <a:r>
              <a:rPr lang="en-US" sz="2000" dirty="0">
                <a:solidFill>
                  <a:prstClr val="white"/>
                </a:solidFill>
              </a:rPr>
              <a:t>The section of the lake cave that’s navigable by boat is 180 </a:t>
            </a:r>
            <a:r>
              <a:rPr lang="en-US" sz="2000" dirty="0" err="1">
                <a:solidFill>
                  <a:prstClr val="white"/>
                </a:solidFill>
              </a:rPr>
              <a:t>metres</a:t>
            </a:r>
            <a:r>
              <a:rPr lang="en-US" sz="2000" dirty="0">
                <a:solidFill>
                  <a:prstClr val="white"/>
                </a:solidFill>
              </a:rPr>
              <a:t> in length, with an average depth of 40 cm, although it is several </a:t>
            </a:r>
            <a:r>
              <a:rPr lang="en-US" sz="2000" dirty="0" err="1">
                <a:solidFill>
                  <a:prstClr val="white"/>
                </a:solidFill>
              </a:rPr>
              <a:t>metres</a:t>
            </a:r>
            <a:r>
              <a:rPr lang="en-US" sz="2000" dirty="0">
                <a:solidFill>
                  <a:prstClr val="white"/>
                </a:solidFill>
              </a:rPr>
              <a:t> deep in places</a:t>
            </a:r>
            <a:r>
              <a:rPr lang="hu-HU" sz="2000" dirty="0">
                <a:solidFill>
                  <a:prstClr val="white"/>
                </a:solidFill>
              </a:rPr>
              <a:t>.</a:t>
            </a:r>
            <a:endParaRPr lang="en-US" sz="2000" dirty="0">
              <a:solidFill>
                <a:prstClr val="white"/>
              </a:solidFill>
            </a:endParaRPr>
          </a:p>
          <a:p>
            <a:pPr algn="just"/>
            <a:r>
              <a:rPr lang="hu-HU" sz="2000" dirty="0">
                <a:solidFill>
                  <a:prstClr val="white"/>
                </a:solidFill>
              </a:rPr>
              <a:t>I</a:t>
            </a:r>
            <a:r>
              <a:rPr lang="en-US" sz="2000" dirty="0">
                <a:solidFill>
                  <a:prstClr val="white"/>
                </a:solidFill>
              </a:rPr>
              <a:t>t</a:t>
            </a:r>
            <a:r>
              <a:rPr lang="hu-HU" sz="2000" dirty="0">
                <a:solidFill>
                  <a:prstClr val="white"/>
                </a:solidFill>
              </a:rPr>
              <a:t>’</a:t>
            </a:r>
            <a:r>
              <a:rPr lang="en-US" sz="2000" dirty="0">
                <a:solidFill>
                  <a:prstClr val="white"/>
                </a:solidFill>
              </a:rPr>
              <a:t>s 15-20m beneath the town</a:t>
            </a:r>
            <a:r>
              <a:rPr lang="hu-HU" sz="2000" dirty="0">
                <a:solidFill>
                  <a:prstClr val="white"/>
                </a:solidFill>
              </a:rPr>
              <a:t>.</a:t>
            </a:r>
            <a:endParaRPr lang="en-US" sz="2000" dirty="0">
              <a:solidFill>
                <a:prstClr val="white"/>
              </a:solidFill>
            </a:endParaRPr>
          </a:p>
          <a:p>
            <a:pPr algn="just"/>
            <a:endParaRPr lang="en-US" sz="2000" dirty="0">
              <a:solidFill>
                <a:prstClr val="white"/>
              </a:solidFill>
            </a:endParaRPr>
          </a:p>
          <a:p>
            <a:pPr algn="just"/>
            <a:r>
              <a:rPr lang="en-US" sz="2000" dirty="0">
                <a:solidFill>
                  <a:prstClr val="white"/>
                </a:solidFill>
              </a:rPr>
              <a:t>In 2015, the lake cave was expanded with a modern Visitor Centre. The Centre provides a lot of interesting </a:t>
            </a:r>
            <a:r>
              <a:rPr lang="en-US" sz="2000" dirty="0" err="1">
                <a:solidFill>
                  <a:prstClr val="white"/>
                </a:solidFill>
              </a:rPr>
              <a:t>programmes</a:t>
            </a:r>
            <a:r>
              <a:rPr lang="en-US" sz="2000" dirty="0">
                <a:solidFill>
                  <a:prstClr val="white"/>
                </a:solidFill>
              </a:rPr>
              <a:t> regarding caves and karst regions, prehistoric paintings and even a virtual exploration through holographic photographs. </a:t>
            </a:r>
            <a:endParaRPr lang="hu-HU" sz="2000" dirty="0">
              <a:solidFill>
                <a:prstClr val="white"/>
              </a:solidFill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590F7380-00E4-E8D3-880B-6A6833CC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209550"/>
            <a:ext cx="5029201" cy="703201"/>
          </a:xfrm>
          <a:gradFill flip="none" rotWithShape="1">
            <a:gsLst>
              <a:gs pos="2000">
                <a:schemeClr val="tx1">
                  <a:alpha val="0"/>
                </a:schemeClr>
              </a:gs>
              <a:gs pos="49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3600" cap="small" dirty="0">
                <a:solidFill>
                  <a:schemeClr val="lt1"/>
                </a:solidFill>
                <a:latin typeface="Franklin Gothic Heavy" panose="020B0903020102020204" pitchFamily="34" charset="0"/>
              </a:rPr>
              <a:t>The Tapolca Lake </a:t>
            </a:r>
            <a:r>
              <a:rPr lang="hu-HU" sz="3600" cap="small" dirty="0" err="1">
                <a:solidFill>
                  <a:schemeClr val="lt1"/>
                </a:solidFill>
                <a:latin typeface="Franklin Gothic Heavy" panose="020B0903020102020204" pitchFamily="34" charset="0"/>
              </a:rPr>
              <a:t>Cave</a:t>
            </a:r>
            <a:r>
              <a:rPr lang="hu-HU" sz="3600" cap="small" dirty="0">
                <a:solidFill>
                  <a:schemeClr val="lt1"/>
                </a:solidFill>
                <a:latin typeface="Franklin Gothic Heavy" panose="020B0903020102020204" pitchFamily="34" charset="0"/>
              </a:rPr>
              <a:t> -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6754393-E6EF-8776-4889-60C83F7420E0}"/>
              </a:ext>
            </a:extLst>
          </p:cNvPr>
          <p:cNvSpPr txBox="1"/>
          <p:nvPr/>
        </p:nvSpPr>
        <p:spPr>
          <a:xfrm>
            <a:off x="400050" y="722061"/>
            <a:ext cx="3924300" cy="590931"/>
          </a:xfrm>
          <a:prstGeom prst="rect">
            <a:avLst/>
          </a:prstGeom>
          <a:gradFill flip="none" rotWithShape="1">
            <a:gsLst>
              <a:gs pos="2000">
                <a:schemeClr val="tx1">
                  <a:alpha val="0"/>
                </a:schemeClr>
              </a:gs>
              <a:gs pos="49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cap="small">
                <a:solidFill>
                  <a:schemeClr val="lt1"/>
                </a:solidFill>
                <a:latin typeface="Franklin Gothic Heavy" panose="020B09030201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hu-HU" sz="3200" dirty="0" err="1">
                <a:latin typeface="Franklin Gothic Medium" panose="020B0603020102020204" pitchFamily="34" charset="0"/>
              </a:rPr>
              <a:t>How</a:t>
            </a:r>
            <a:r>
              <a:rPr lang="hu-HU" sz="3200" dirty="0">
                <a:latin typeface="Franklin Gothic Medium" panose="020B0603020102020204" pitchFamily="34" charset="0"/>
              </a:rPr>
              <a:t> </a:t>
            </a:r>
            <a:r>
              <a:rPr lang="hu-HU" sz="3200" dirty="0" err="1">
                <a:latin typeface="Franklin Gothic Medium" panose="020B0603020102020204" pitchFamily="34" charset="0"/>
              </a:rPr>
              <a:t>long</a:t>
            </a:r>
            <a:r>
              <a:rPr lang="hu-HU" sz="3200" dirty="0">
                <a:latin typeface="Franklin Gothic Medium" panose="020B0603020102020204" pitchFamily="34" charset="0"/>
              </a:rPr>
              <a:t> is </a:t>
            </a:r>
            <a:r>
              <a:rPr lang="hu-HU" sz="3200" dirty="0" err="1">
                <a:latin typeface="Franklin Gothic Medium" panose="020B0603020102020204" pitchFamily="34" charset="0"/>
              </a:rPr>
              <a:t>it</a:t>
            </a:r>
            <a:r>
              <a:rPr lang="hu-HU" sz="3200" dirty="0">
                <a:latin typeface="Franklin Gothic Medium" panose="020B0603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34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arlang, természet, Földalatti tó, ví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9C63143-6794-E048-8C04-B9E341B61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-1371600"/>
            <a:ext cx="12363450" cy="9264994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5E6A4D4D-D68A-E40F-E259-1A65DAF74361}"/>
              </a:ext>
            </a:extLst>
          </p:cNvPr>
          <p:cNvSpPr/>
          <p:nvPr/>
        </p:nvSpPr>
        <p:spPr>
          <a:xfrm>
            <a:off x="-723900" y="-514350"/>
            <a:ext cx="13830300" cy="2819400"/>
          </a:xfrm>
          <a:prstGeom prst="rect">
            <a:avLst/>
          </a:prstGeom>
          <a:gradFill flip="none" rotWithShape="1">
            <a:gsLst>
              <a:gs pos="2000">
                <a:schemeClr val="tx1">
                  <a:alpha val="0"/>
                </a:schemeClr>
              </a:gs>
              <a:gs pos="31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890499A-F1A6-FC20-B7C1-1F3D90C5DBB7}"/>
              </a:ext>
            </a:extLst>
          </p:cNvPr>
          <p:cNvSpPr txBox="1"/>
          <p:nvPr/>
        </p:nvSpPr>
        <p:spPr>
          <a:xfrm>
            <a:off x="85725" y="838200"/>
            <a:ext cx="12020550" cy="707886"/>
          </a:xfrm>
          <a:prstGeom prst="rect">
            <a:avLst/>
          </a:prstGeom>
          <a:gradFill flip="none" rotWithShape="1">
            <a:gsLst>
              <a:gs pos="2000">
                <a:schemeClr val="tx1">
                  <a:alpha val="0"/>
                </a:schemeClr>
              </a:gs>
              <a:gs pos="31000">
                <a:schemeClr val="tx1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solidFill>
                  <a:prstClr val="white"/>
                </a:solidFill>
                <a:latin typeface="Franklin Gothic Medium" panose="020B0603020102020204" pitchFamily="34" charset="0"/>
              </a:rPr>
              <a:t>T</a:t>
            </a:r>
            <a:r>
              <a:rPr lang="en-US" sz="2000" dirty="0">
                <a:solidFill>
                  <a:prstClr val="white"/>
                </a:solidFill>
                <a:latin typeface="Franklin Gothic Medium" panose="020B0603020102020204" pitchFamily="34" charset="0"/>
              </a:rPr>
              <a:t>he typical factors of </a:t>
            </a:r>
            <a:r>
              <a:rPr lang="en-US" sz="2000" dirty="0" err="1">
                <a:solidFill>
                  <a:prstClr val="white"/>
                </a:solidFill>
                <a:latin typeface="Franklin Gothic Medium" panose="020B0603020102020204" pitchFamily="34" charset="0"/>
              </a:rPr>
              <a:t>speleotherapy</a:t>
            </a:r>
            <a:r>
              <a:rPr lang="en-US" sz="2000" dirty="0">
                <a:solidFill>
                  <a:prstClr val="white"/>
                </a:solidFill>
                <a:latin typeface="Franklin Gothic Medium" panose="020B0603020102020204" pitchFamily="34" charset="0"/>
              </a:rPr>
              <a:t> (clean air and high carbon dioxide content) make this cave beneficial to those who suffer from asthmatic and respiratory diseases</a:t>
            </a:r>
            <a:r>
              <a:rPr lang="hu-HU" sz="2000" dirty="0">
                <a:solidFill>
                  <a:prstClr val="white"/>
                </a:solidFill>
                <a:latin typeface="Franklin Gothic Medium" panose="020B0603020102020204" pitchFamily="34" charset="0"/>
              </a:rPr>
              <a:t>.</a:t>
            </a:r>
            <a:endParaRPr lang="en-US" sz="2000" dirty="0">
              <a:solidFill>
                <a:prstClr val="white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A22B036-1783-325E-4658-CFBFAC25D3FE}"/>
              </a:ext>
            </a:extLst>
          </p:cNvPr>
          <p:cNvSpPr txBox="1"/>
          <p:nvPr/>
        </p:nvSpPr>
        <p:spPr>
          <a:xfrm>
            <a:off x="85725" y="171450"/>
            <a:ext cx="9115425" cy="646331"/>
          </a:xfrm>
          <a:prstGeom prst="rect">
            <a:avLst/>
          </a:prstGeom>
          <a:gradFill flip="none" rotWithShape="1">
            <a:gsLst>
              <a:gs pos="2000">
                <a:schemeClr val="tx1">
                  <a:alpha val="0"/>
                </a:schemeClr>
              </a:gs>
              <a:gs pos="31000">
                <a:schemeClr val="tx1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hu-HU" sz="3600" cap="small" dirty="0">
                <a:solidFill>
                  <a:schemeClr val="lt1"/>
                </a:solidFill>
                <a:latin typeface="Franklin Gothic Heavy" panose="020B0903020102020204" pitchFamily="34" charset="0"/>
              </a:rPr>
              <a:t>The Tapolca Lake </a:t>
            </a:r>
            <a:r>
              <a:rPr lang="hu-HU" sz="3600" cap="small" dirty="0" err="1">
                <a:solidFill>
                  <a:schemeClr val="lt1"/>
                </a:solidFill>
                <a:latin typeface="Franklin Gothic Heavy" panose="020B0903020102020204" pitchFamily="34" charset="0"/>
              </a:rPr>
              <a:t>Cave</a:t>
            </a:r>
            <a:r>
              <a:rPr lang="hu-HU" sz="3600" cap="small" dirty="0">
                <a:solidFill>
                  <a:schemeClr val="lt1"/>
                </a:solidFill>
                <a:latin typeface="Franklin Gothic Heavy" panose="020B0903020102020204" pitchFamily="34" charset="0"/>
              </a:rPr>
              <a:t> – </a:t>
            </a:r>
            <a:r>
              <a:rPr lang="hu-HU" sz="3200" cap="small" dirty="0">
                <a:solidFill>
                  <a:schemeClr val="lt1"/>
                </a:solidFill>
                <a:latin typeface="Franklin Gothic Medium" panose="020B0603020102020204" pitchFamily="34" charset="0"/>
              </a:rPr>
              <a:t>Health </a:t>
            </a:r>
            <a:r>
              <a:rPr lang="hu-HU" sz="3200" cap="small" dirty="0" err="1">
                <a:solidFill>
                  <a:schemeClr val="lt1"/>
                </a:solidFill>
                <a:latin typeface="Franklin Gothic Medium" panose="020B0603020102020204" pitchFamily="34" charset="0"/>
              </a:rPr>
              <a:t>Effects</a:t>
            </a:r>
            <a:r>
              <a:rPr lang="hu-HU" sz="3200" cap="small" dirty="0">
                <a:solidFill>
                  <a:schemeClr val="lt1"/>
                </a:solidFill>
                <a:latin typeface="Franklin Gothic Medium" panose="020B0603020102020204" pitchFamily="34" charset="0"/>
              </a:rPr>
              <a:t>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64600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arlang, természet, kőszikla, kültéri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CDC8CAB-1488-3DE9-62A6-EFF0DD0EC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151" y="0"/>
            <a:ext cx="14205857" cy="685800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71279EF6-CF4F-39E4-21D0-A4C9666CA41A}"/>
              </a:ext>
            </a:extLst>
          </p:cNvPr>
          <p:cNvSpPr/>
          <p:nvPr/>
        </p:nvSpPr>
        <p:spPr>
          <a:xfrm>
            <a:off x="-76200" y="-342900"/>
            <a:ext cx="6572250" cy="7410450"/>
          </a:xfrm>
          <a:prstGeom prst="rect">
            <a:avLst/>
          </a:prstGeom>
          <a:gradFill flip="none" rotWithShape="1">
            <a:gsLst>
              <a:gs pos="2000">
                <a:schemeClr val="tx1">
                  <a:alpha val="0"/>
                </a:schemeClr>
              </a:gs>
              <a:gs pos="49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5299D80-54CC-8BFE-9A24-E8DBB415E2B9}"/>
              </a:ext>
            </a:extLst>
          </p:cNvPr>
          <p:cNvSpPr txBox="1"/>
          <p:nvPr/>
        </p:nvSpPr>
        <p:spPr>
          <a:xfrm>
            <a:off x="400048" y="1543050"/>
            <a:ext cx="5029201" cy="5105400"/>
          </a:xfrm>
          <a:prstGeom prst="rect">
            <a:avLst/>
          </a:prstGeom>
          <a:gradFill flip="none" rotWithShape="1">
            <a:gsLst>
              <a:gs pos="2000">
                <a:schemeClr val="tx1">
                  <a:alpha val="0"/>
                </a:schemeClr>
              </a:gs>
              <a:gs pos="49000">
                <a:schemeClr val="tx1"/>
              </a:gs>
            </a:gsLst>
            <a:lin ang="10800000" scaled="1"/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pPr algn="just"/>
            <a:r>
              <a:rPr lang="hu-HU" sz="2000" dirty="0">
                <a:solidFill>
                  <a:prstClr val="white"/>
                </a:solidFill>
              </a:rPr>
              <a:t>T</a:t>
            </a:r>
            <a:r>
              <a:rPr lang="en-US" sz="2000" dirty="0">
                <a:solidFill>
                  <a:prstClr val="white"/>
                </a:solidFill>
              </a:rPr>
              <a:t>he water gets it's beautiful blue </a:t>
            </a:r>
            <a:r>
              <a:rPr lang="en-US" sz="2000" dirty="0" err="1">
                <a:solidFill>
                  <a:prstClr val="white"/>
                </a:solidFill>
              </a:rPr>
              <a:t>colour</a:t>
            </a:r>
            <a:r>
              <a:rPr lang="en-US" sz="2000" dirty="0">
                <a:solidFill>
                  <a:prstClr val="white"/>
                </a:solidFill>
              </a:rPr>
              <a:t> from the minerals that dissolve from the limestone walls, its also slightly alkaline with a pH between 7.2 and 8.3</a:t>
            </a:r>
            <a:r>
              <a:rPr lang="hu-HU" sz="2000" dirty="0">
                <a:solidFill>
                  <a:prstClr val="white"/>
                </a:solidFill>
              </a:rPr>
              <a:t>. </a:t>
            </a:r>
            <a:r>
              <a:rPr lang="en-US" sz="2000" dirty="0">
                <a:solidFill>
                  <a:prstClr val="white"/>
                </a:solidFill>
              </a:rPr>
              <a:t>The light enters the water and reflects from the white limestone walls, making the </a:t>
            </a:r>
            <a:r>
              <a:rPr lang="hu-HU" sz="2000" dirty="0" err="1">
                <a:solidFill>
                  <a:prstClr val="white"/>
                </a:solidFill>
              </a:rPr>
              <a:t>it</a:t>
            </a:r>
            <a:r>
              <a:rPr lang="en-US" sz="2000" dirty="0">
                <a:solidFill>
                  <a:prstClr val="white"/>
                </a:solidFill>
              </a:rPr>
              <a:t> appear bright blue</a:t>
            </a:r>
            <a:r>
              <a:rPr lang="hu-HU" sz="2000" dirty="0">
                <a:solidFill>
                  <a:prstClr val="white"/>
                </a:solidFill>
              </a:rPr>
              <a:t>. I</a:t>
            </a:r>
            <a:r>
              <a:rPr lang="en-US" sz="2000" dirty="0">
                <a:solidFill>
                  <a:prstClr val="white"/>
                </a:solidFill>
              </a:rPr>
              <a:t>t also looks blue because it</a:t>
            </a:r>
            <a:r>
              <a:rPr lang="hu-HU" sz="2000" dirty="0">
                <a:solidFill>
                  <a:prstClr val="white"/>
                </a:solidFill>
              </a:rPr>
              <a:t>’</a:t>
            </a:r>
            <a:r>
              <a:rPr lang="en-US" sz="2000" dirty="0">
                <a:solidFill>
                  <a:prstClr val="white"/>
                </a:solidFill>
              </a:rPr>
              <a:t>s very clear and clean. </a:t>
            </a:r>
            <a:endParaRPr lang="hu-HU" sz="2000" dirty="0">
              <a:solidFill>
                <a:prstClr val="white"/>
              </a:solidFill>
            </a:endParaRPr>
          </a:p>
          <a:p>
            <a:pPr algn="just"/>
            <a:r>
              <a:rPr lang="en-US" sz="2000" dirty="0">
                <a:solidFill>
                  <a:prstClr val="white"/>
                </a:solidFill>
              </a:rPr>
              <a:t>In 2012, the </a:t>
            </a:r>
            <a:r>
              <a:rPr lang="en-US" sz="2000" dirty="0" err="1">
                <a:solidFill>
                  <a:prstClr val="white"/>
                </a:solidFill>
              </a:rPr>
              <a:t>Tapolca</a:t>
            </a:r>
            <a:r>
              <a:rPr lang="en-US" sz="2000" dirty="0">
                <a:solidFill>
                  <a:prstClr val="white"/>
                </a:solidFill>
              </a:rPr>
              <a:t> Lake Cave was renovated, so visitors are greeted by the illuminated lake cave</a:t>
            </a:r>
            <a:r>
              <a:rPr lang="hu-HU" sz="20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089DAFFC-0D10-A625-43B8-F1F5BBE5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209550"/>
            <a:ext cx="5029201" cy="703201"/>
          </a:xfrm>
          <a:gradFill flip="none" rotWithShape="1">
            <a:gsLst>
              <a:gs pos="2000">
                <a:schemeClr val="tx1">
                  <a:alpha val="0"/>
                </a:schemeClr>
              </a:gs>
              <a:gs pos="49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u-HU" sz="3600" cap="small" dirty="0">
                <a:solidFill>
                  <a:schemeClr val="lt1"/>
                </a:solidFill>
                <a:latin typeface="Franklin Gothic Heavy" panose="020B0903020102020204" pitchFamily="34" charset="0"/>
              </a:rPr>
              <a:t>The Tapolca Lake </a:t>
            </a:r>
            <a:r>
              <a:rPr lang="hu-HU" sz="3600" cap="small" dirty="0" err="1">
                <a:solidFill>
                  <a:schemeClr val="lt1"/>
                </a:solidFill>
                <a:latin typeface="Franklin Gothic Heavy" panose="020B0903020102020204" pitchFamily="34" charset="0"/>
              </a:rPr>
              <a:t>Cave</a:t>
            </a:r>
            <a:r>
              <a:rPr lang="hu-HU" sz="3600" cap="small" dirty="0">
                <a:solidFill>
                  <a:schemeClr val="lt1"/>
                </a:solidFill>
                <a:latin typeface="Franklin Gothic Heavy" panose="020B0903020102020204" pitchFamily="34" charset="0"/>
              </a:rPr>
              <a:t> -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D85B3C3-897B-1BB7-216F-913EC11891E1}"/>
              </a:ext>
            </a:extLst>
          </p:cNvPr>
          <p:cNvSpPr txBox="1"/>
          <p:nvPr/>
        </p:nvSpPr>
        <p:spPr>
          <a:xfrm>
            <a:off x="400050" y="722061"/>
            <a:ext cx="3924300" cy="590931"/>
          </a:xfrm>
          <a:prstGeom prst="rect">
            <a:avLst/>
          </a:prstGeom>
          <a:gradFill flip="none" rotWithShape="1">
            <a:gsLst>
              <a:gs pos="2000">
                <a:schemeClr val="tx1">
                  <a:alpha val="0"/>
                </a:schemeClr>
              </a:gs>
              <a:gs pos="49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cap="small">
                <a:solidFill>
                  <a:schemeClr val="lt1"/>
                </a:solidFill>
                <a:latin typeface="Franklin Gothic Heavy" panose="020B09030201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hu-HU" sz="3200" dirty="0">
                <a:latin typeface="Franklin Gothic Medium" panose="020B0603020102020204" pitchFamily="34" charset="0"/>
              </a:rPr>
              <a:t>Is </a:t>
            </a:r>
            <a:r>
              <a:rPr lang="hu-HU" sz="3200" dirty="0" err="1">
                <a:latin typeface="Franklin Gothic Medium" panose="020B0603020102020204" pitchFamily="34" charset="0"/>
              </a:rPr>
              <a:t>it</a:t>
            </a:r>
            <a:r>
              <a:rPr lang="hu-HU" sz="3200" dirty="0">
                <a:latin typeface="Franklin Gothic Medium" panose="020B0603020102020204" pitchFamily="34" charset="0"/>
              </a:rPr>
              <a:t> </a:t>
            </a:r>
            <a:r>
              <a:rPr lang="hu-HU" sz="3200" dirty="0" err="1">
                <a:latin typeface="Franklin Gothic Medium" panose="020B0603020102020204" pitchFamily="34" charset="0"/>
              </a:rPr>
              <a:t>clean</a:t>
            </a:r>
            <a:r>
              <a:rPr lang="hu-HU" sz="3200" dirty="0">
                <a:latin typeface="Franklin Gothic Medium" panose="020B0603020102020204" pitchFamily="34" charset="0"/>
              </a:rPr>
              <a:t> </a:t>
            </a:r>
            <a:r>
              <a:rPr lang="hu-HU" sz="3200" dirty="0" err="1">
                <a:latin typeface="Franklin Gothic Medium" panose="020B0603020102020204" pitchFamily="34" charset="0"/>
              </a:rPr>
              <a:t>water</a:t>
            </a:r>
            <a:r>
              <a:rPr lang="hu-HU" sz="3200" dirty="0">
                <a:latin typeface="Franklin Gothic Medium" panose="020B0603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27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kültéri, fa, felhő, 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B61F888-1C29-C944-7963-AE2ABAC2B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006" y="-1295802"/>
            <a:ext cx="12892656" cy="9107794"/>
          </a:xfrm>
          <a:prstGeom prst="rect">
            <a:avLst/>
          </a:prstGeom>
        </p:spPr>
      </p:pic>
      <p:sp>
        <p:nvSpPr>
          <p:cNvPr id="10" name="Szabadkézi sokszög: alakzat 9">
            <a:extLst>
              <a:ext uri="{FF2B5EF4-FFF2-40B4-BE49-F238E27FC236}">
                <a16:creationId xmlns:a16="http://schemas.microsoft.com/office/drawing/2014/main" id="{47BD737C-1720-01EC-335E-6DAA0D06F225}"/>
              </a:ext>
            </a:extLst>
          </p:cNvPr>
          <p:cNvSpPr/>
          <p:nvPr/>
        </p:nvSpPr>
        <p:spPr>
          <a:xfrm>
            <a:off x="-952500" y="4762500"/>
            <a:ext cx="13868400" cy="2247900"/>
          </a:xfrm>
          <a:custGeom>
            <a:avLst/>
            <a:gdLst/>
            <a:ahLst/>
            <a:cxnLst/>
            <a:rect l="l" t="t" r="r" b="b"/>
            <a:pathLst>
              <a:path w="13868400" h="2247900">
                <a:moveTo>
                  <a:pt x="12905730" y="1301978"/>
                </a:moveTo>
                <a:lnTo>
                  <a:pt x="12905730" y="1464945"/>
                </a:lnTo>
                <a:lnTo>
                  <a:pt x="13075394" y="1464945"/>
                </a:lnTo>
                <a:lnTo>
                  <a:pt x="13075394" y="1301978"/>
                </a:lnTo>
                <a:close/>
                <a:moveTo>
                  <a:pt x="9426131" y="1120089"/>
                </a:moveTo>
                <a:lnTo>
                  <a:pt x="9465680" y="1261893"/>
                </a:lnTo>
                <a:lnTo>
                  <a:pt x="9386593" y="1261893"/>
                </a:lnTo>
                <a:close/>
                <a:moveTo>
                  <a:pt x="2377632" y="1120089"/>
                </a:moveTo>
                <a:lnTo>
                  <a:pt x="2417182" y="1261893"/>
                </a:lnTo>
                <a:lnTo>
                  <a:pt x="2338094" y="1261893"/>
                </a:lnTo>
                <a:close/>
                <a:moveTo>
                  <a:pt x="8676268" y="1079969"/>
                </a:moveTo>
                <a:lnTo>
                  <a:pt x="8745384" y="1079969"/>
                </a:lnTo>
                <a:cubicBezTo>
                  <a:pt x="8783822" y="1079969"/>
                  <a:pt x="8803041" y="1095606"/>
                  <a:pt x="8803041" y="1126882"/>
                </a:cubicBezTo>
                <a:cubicBezTo>
                  <a:pt x="8803041" y="1142162"/>
                  <a:pt x="8797312" y="1153741"/>
                  <a:pt x="8785852" y="1161620"/>
                </a:cubicBezTo>
                <a:cubicBezTo>
                  <a:pt x="8774392" y="1169498"/>
                  <a:pt x="8759231" y="1173437"/>
                  <a:pt x="8740371" y="1173437"/>
                </a:cubicBezTo>
                <a:lnTo>
                  <a:pt x="8676268" y="1173437"/>
                </a:lnTo>
                <a:close/>
                <a:moveTo>
                  <a:pt x="6552193" y="1079969"/>
                </a:moveTo>
                <a:lnTo>
                  <a:pt x="6621309" y="1079969"/>
                </a:lnTo>
                <a:cubicBezTo>
                  <a:pt x="6659747" y="1079969"/>
                  <a:pt x="6678966" y="1095606"/>
                  <a:pt x="6678966" y="1126882"/>
                </a:cubicBezTo>
                <a:cubicBezTo>
                  <a:pt x="6678966" y="1142162"/>
                  <a:pt x="6673237" y="1153741"/>
                  <a:pt x="6661777" y="1161620"/>
                </a:cubicBezTo>
                <a:cubicBezTo>
                  <a:pt x="6650317" y="1169498"/>
                  <a:pt x="6635157" y="1173437"/>
                  <a:pt x="6616297" y="1173437"/>
                </a:cubicBezTo>
                <a:lnTo>
                  <a:pt x="6552193" y="1173437"/>
                </a:lnTo>
                <a:close/>
                <a:moveTo>
                  <a:pt x="12101979" y="1079611"/>
                </a:moveTo>
                <a:cubicBezTo>
                  <a:pt x="12147579" y="1079611"/>
                  <a:pt x="12170379" y="1122107"/>
                  <a:pt x="12170379" y="1207101"/>
                </a:cubicBezTo>
                <a:cubicBezTo>
                  <a:pt x="12170379" y="1265832"/>
                  <a:pt x="12164828" y="1306239"/>
                  <a:pt x="12153727" y="1328323"/>
                </a:cubicBezTo>
                <a:cubicBezTo>
                  <a:pt x="12142625" y="1350407"/>
                  <a:pt x="12124422" y="1361449"/>
                  <a:pt x="12099114" y="1361449"/>
                </a:cubicBezTo>
                <a:cubicBezTo>
                  <a:pt x="12051842" y="1361449"/>
                  <a:pt x="12028207" y="1315968"/>
                  <a:pt x="12028207" y="1225006"/>
                </a:cubicBezTo>
                <a:cubicBezTo>
                  <a:pt x="12028207" y="1128076"/>
                  <a:pt x="12052798" y="1079611"/>
                  <a:pt x="12101979" y="1079611"/>
                </a:cubicBezTo>
                <a:close/>
                <a:moveTo>
                  <a:pt x="7758580" y="1079611"/>
                </a:moveTo>
                <a:cubicBezTo>
                  <a:pt x="7804180" y="1079611"/>
                  <a:pt x="7826980" y="1122107"/>
                  <a:pt x="7826980" y="1207101"/>
                </a:cubicBezTo>
                <a:cubicBezTo>
                  <a:pt x="7826980" y="1265832"/>
                  <a:pt x="7821429" y="1306239"/>
                  <a:pt x="7810328" y="1328323"/>
                </a:cubicBezTo>
                <a:cubicBezTo>
                  <a:pt x="7799226" y="1350407"/>
                  <a:pt x="7781021" y="1361449"/>
                  <a:pt x="7755715" y="1361449"/>
                </a:cubicBezTo>
                <a:cubicBezTo>
                  <a:pt x="7708443" y="1361449"/>
                  <a:pt x="7684807" y="1315968"/>
                  <a:pt x="7684807" y="1225006"/>
                </a:cubicBezTo>
                <a:cubicBezTo>
                  <a:pt x="7684807" y="1128076"/>
                  <a:pt x="7709398" y="1079611"/>
                  <a:pt x="7758580" y="1079611"/>
                </a:cubicBezTo>
                <a:close/>
                <a:moveTo>
                  <a:pt x="6110756" y="1079611"/>
                </a:moveTo>
                <a:cubicBezTo>
                  <a:pt x="6156355" y="1079611"/>
                  <a:pt x="6179156" y="1122107"/>
                  <a:pt x="6179156" y="1207101"/>
                </a:cubicBezTo>
                <a:cubicBezTo>
                  <a:pt x="6179156" y="1265832"/>
                  <a:pt x="6173605" y="1306239"/>
                  <a:pt x="6162503" y="1328323"/>
                </a:cubicBezTo>
                <a:cubicBezTo>
                  <a:pt x="6151401" y="1350407"/>
                  <a:pt x="6133196" y="1361449"/>
                  <a:pt x="6107890" y="1361449"/>
                </a:cubicBezTo>
                <a:cubicBezTo>
                  <a:pt x="6060619" y="1361449"/>
                  <a:pt x="6036983" y="1315968"/>
                  <a:pt x="6036983" y="1225006"/>
                </a:cubicBezTo>
                <a:cubicBezTo>
                  <a:pt x="6036983" y="1128076"/>
                  <a:pt x="6061573" y="1079611"/>
                  <a:pt x="6110756" y="1079611"/>
                </a:cubicBezTo>
                <a:close/>
                <a:moveTo>
                  <a:pt x="4501030" y="1079611"/>
                </a:moveTo>
                <a:cubicBezTo>
                  <a:pt x="4546630" y="1079611"/>
                  <a:pt x="4569430" y="1122107"/>
                  <a:pt x="4569430" y="1207101"/>
                </a:cubicBezTo>
                <a:cubicBezTo>
                  <a:pt x="4569430" y="1265832"/>
                  <a:pt x="4563879" y="1306239"/>
                  <a:pt x="4552778" y="1328323"/>
                </a:cubicBezTo>
                <a:cubicBezTo>
                  <a:pt x="4541676" y="1350407"/>
                  <a:pt x="4523472" y="1361449"/>
                  <a:pt x="4498165" y="1361449"/>
                </a:cubicBezTo>
                <a:cubicBezTo>
                  <a:pt x="4450893" y="1361449"/>
                  <a:pt x="4427258" y="1315968"/>
                  <a:pt x="4427258" y="1225006"/>
                </a:cubicBezTo>
                <a:cubicBezTo>
                  <a:pt x="4427258" y="1128076"/>
                  <a:pt x="4451848" y="1079611"/>
                  <a:pt x="4501030" y="1079611"/>
                </a:cubicBezTo>
                <a:close/>
                <a:moveTo>
                  <a:pt x="12393366" y="976115"/>
                </a:moveTo>
                <a:lnTo>
                  <a:pt x="12393366" y="1464945"/>
                </a:lnTo>
                <a:lnTo>
                  <a:pt x="12515126" y="1464945"/>
                </a:lnTo>
                <a:lnTo>
                  <a:pt x="12515126" y="1228229"/>
                </a:lnTo>
                <a:cubicBezTo>
                  <a:pt x="12515126" y="1206265"/>
                  <a:pt x="12511186" y="1179525"/>
                  <a:pt x="12503308" y="1148011"/>
                </a:cubicBezTo>
                <a:cubicBezTo>
                  <a:pt x="12520781" y="1187613"/>
                  <a:pt x="12538109" y="1221263"/>
                  <a:pt x="12555291" y="1248961"/>
                </a:cubicBezTo>
                <a:lnTo>
                  <a:pt x="12689171" y="1464945"/>
                </a:lnTo>
                <a:lnTo>
                  <a:pt x="12811289" y="1464945"/>
                </a:lnTo>
                <a:lnTo>
                  <a:pt x="12811289" y="976115"/>
                </a:lnTo>
                <a:lnTo>
                  <a:pt x="12689171" y="976115"/>
                </a:lnTo>
                <a:lnTo>
                  <a:pt x="12689171" y="1120794"/>
                </a:lnTo>
                <a:cubicBezTo>
                  <a:pt x="12689171" y="1164485"/>
                  <a:pt x="12692992" y="1207220"/>
                  <a:pt x="12700631" y="1249000"/>
                </a:cubicBezTo>
                <a:cubicBezTo>
                  <a:pt x="12688944" y="1222015"/>
                  <a:pt x="12671758" y="1190735"/>
                  <a:pt x="12649073" y="1155162"/>
                </a:cubicBezTo>
                <a:lnTo>
                  <a:pt x="12535180" y="976115"/>
                </a:lnTo>
                <a:close/>
                <a:moveTo>
                  <a:pt x="11650416" y="976115"/>
                </a:moveTo>
                <a:lnTo>
                  <a:pt x="11650416" y="1464945"/>
                </a:lnTo>
                <a:lnTo>
                  <a:pt x="11800467" y="1464945"/>
                </a:lnTo>
                <a:lnTo>
                  <a:pt x="11800467" y="976115"/>
                </a:lnTo>
                <a:close/>
                <a:moveTo>
                  <a:pt x="11264900" y="976115"/>
                </a:moveTo>
                <a:lnTo>
                  <a:pt x="11264900" y="1093219"/>
                </a:lnTo>
                <a:lnTo>
                  <a:pt x="11366247" y="1093219"/>
                </a:lnTo>
                <a:lnTo>
                  <a:pt x="11366247" y="1464945"/>
                </a:lnTo>
                <a:lnTo>
                  <a:pt x="11508420" y="1464945"/>
                </a:lnTo>
                <a:lnTo>
                  <a:pt x="11508420" y="1093219"/>
                </a:lnTo>
                <a:lnTo>
                  <a:pt x="11609767" y="1093219"/>
                </a:lnTo>
                <a:lnTo>
                  <a:pt x="11609767" y="976115"/>
                </a:lnTo>
                <a:close/>
                <a:moveTo>
                  <a:pt x="10802691" y="976115"/>
                </a:moveTo>
                <a:lnTo>
                  <a:pt x="10802691" y="1464945"/>
                </a:lnTo>
                <a:lnTo>
                  <a:pt x="10924451" y="1464945"/>
                </a:lnTo>
                <a:lnTo>
                  <a:pt x="10924451" y="1228229"/>
                </a:lnTo>
                <a:cubicBezTo>
                  <a:pt x="10924451" y="1206265"/>
                  <a:pt x="10920511" y="1179525"/>
                  <a:pt x="10912633" y="1148011"/>
                </a:cubicBezTo>
                <a:cubicBezTo>
                  <a:pt x="10930106" y="1187613"/>
                  <a:pt x="10947434" y="1221263"/>
                  <a:pt x="10964616" y="1248961"/>
                </a:cubicBezTo>
                <a:lnTo>
                  <a:pt x="11098496" y="1464945"/>
                </a:lnTo>
                <a:lnTo>
                  <a:pt x="11220614" y="1464945"/>
                </a:lnTo>
                <a:lnTo>
                  <a:pt x="11220614" y="976115"/>
                </a:lnTo>
                <a:lnTo>
                  <a:pt x="11098496" y="976115"/>
                </a:lnTo>
                <a:lnTo>
                  <a:pt x="11098496" y="1120794"/>
                </a:lnTo>
                <a:cubicBezTo>
                  <a:pt x="11098496" y="1164485"/>
                  <a:pt x="11102317" y="1207220"/>
                  <a:pt x="11109956" y="1249000"/>
                </a:cubicBezTo>
                <a:cubicBezTo>
                  <a:pt x="11098269" y="1222015"/>
                  <a:pt x="11081083" y="1190735"/>
                  <a:pt x="11058398" y="1155162"/>
                </a:cubicBezTo>
                <a:lnTo>
                  <a:pt x="10944505" y="976115"/>
                </a:lnTo>
                <a:close/>
                <a:moveTo>
                  <a:pt x="10374066" y="976115"/>
                </a:moveTo>
                <a:lnTo>
                  <a:pt x="10374066" y="1464945"/>
                </a:lnTo>
                <a:lnTo>
                  <a:pt x="10741852" y="1464945"/>
                </a:lnTo>
                <a:lnTo>
                  <a:pt x="10741852" y="1348199"/>
                </a:lnTo>
                <a:lnTo>
                  <a:pt x="10521253" y="1348199"/>
                </a:lnTo>
                <a:lnTo>
                  <a:pt x="10521253" y="1268339"/>
                </a:lnTo>
                <a:lnTo>
                  <a:pt x="10699595" y="1268339"/>
                </a:lnTo>
                <a:lnTo>
                  <a:pt x="10699595" y="1159829"/>
                </a:lnTo>
                <a:lnTo>
                  <a:pt x="10521253" y="1159829"/>
                </a:lnTo>
                <a:lnTo>
                  <a:pt x="10521253" y="1088922"/>
                </a:lnTo>
                <a:lnTo>
                  <a:pt x="10741852" y="1088922"/>
                </a:lnTo>
                <a:lnTo>
                  <a:pt x="10741852" y="976115"/>
                </a:lnTo>
                <a:close/>
                <a:moveTo>
                  <a:pt x="9645650" y="976115"/>
                </a:moveTo>
                <a:lnTo>
                  <a:pt x="9645650" y="1093219"/>
                </a:lnTo>
                <a:lnTo>
                  <a:pt x="9746997" y="1093219"/>
                </a:lnTo>
                <a:lnTo>
                  <a:pt x="9746997" y="1464945"/>
                </a:lnTo>
                <a:lnTo>
                  <a:pt x="9889170" y="1464945"/>
                </a:lnTo>
                <a:lnTo>
                  <a:pt x="9889170" y="1093219"/>
                </a:lnTo>
                <a:lnTo>
                  <a:pt x="9988550" y="1093219"/>
                </a:lnTo>
                <a:lnTo>
                  <a:pt x="9990518" y="1093219"/>
                </a:lnTo>
                <a:lnTo>
                  <a:pt x="10089897" y="1093219"/>
                </a:lnTo>
                <a:lnTo>
                  <a:pt x="10089897" y="1464945"/>
                </a:lnTo>
                <a:lnTo>
                  <a:pt x="10232070" y="1464945"/>
                </a:lnTo>
                <a:lnTo>
                  <a:pt x="10232070" y="1093219"/>
                </a:lnTo>
                <a:lnTo>
                  <a:pt x="10333418" y="1093219"/>
                </a:lnTo>
                <a:lnTo>
                  <a:pt x="10333418" y="976115"/>
                </a:lnTo>
                <a:lnTo>
                  <a:pt x="9990518" y="976115"/>
                </a:lnTo>
                <a:lnTo>
                  <a:pt x="9988550" y="976115"/>
                </a:lnTo>
                <a:close/>
                <a:moveTo>
                  <a:pt x="9360825" y="976115"/>
                </a:moveTo>
                <a:lnTo>
                  <a:pt x="9209918" y="1464945"/>
                </a:lnTo>
                <a:lnTo>
                  <a:pt x="9331734" y="1464945"/>
                </a:lnTo>
                <a:lnTo>
                  <a:pt x="9361082" y="1368612"/>
                </a:lnTo>
                <a:lnTo>
                  <a:pt x="9492036" y="1368612"/>
                </a:lnTo>
                <a:lnTo>
                  <a:pt x="9519661" y="1464945"/>
                </a:lnTo>
                <a:lnTo>
                  <a:pt x="9672785" y="1464945"/>
                </a:lnTo>
                <a:lnTo>
                  <a:pt x="9519471" y="976115"/>
                </a:lnTo>
                <a:close/>
                <a:moveTo>
                  <a:pt x="8526216" y="976115"/>
                </a:moveTo>
                <a:lnTo>
                  <a:pt x="8526216" y="1464945"/>
                </a:lnTo>
                <a:lnTo>
                  <a:pt x="8676268" y="1464945"/>
                </a:lnTo>
                <a:lnTo>
                  <a:pt x="8676268" y="1278008"/>
                </a:lnTo>
                <a:lnTo>
                  <a:pt x="8723584" y="1278008"/>
                </a:lnTo>
                <a:lnTo>
                  <a:pt x="8794984" y="1464945"/>
                </a:lnTo>
                <a:lnTo>
                  <a:pt x="8961329" y="1464945"/>
                </a:lnTo>
                <a:lnTo>
                  <a:pt x="8872874" y="1251865"/>
                </a:lnTo>
                <a:cubicBezTo>
                  <a:pt x="8907731" y="1235392"/>
                  <a:pt x="8930889" y="1216352"/>
                  <a:pt x="8942349" y="1194745"/>
                </a:cubicBezTo>
                <a:cubicBezTo>
                  <a:pt x="8953809" y="1173139"/>
                  <a:pt x="8959539" y="1148250"/>
                  <a:pt x="8959539" y="1120078"/>
                </a:cubicBezTo>
                <a:cubicBezTo>
                  <a:pt x="8959539" y="1076865"/>
                  <a:pt x="8943961" y="1042068"/>
                  <a:pt x="8912804" y="1015687"/>
                </a:cubicBezTo>
                <a:cubicBezTo>
                  <a:pt x="8881648" y="989305"/>
                  <a:pt x="8837898" y="976115"/>
                  <a:pt x="8781554" y="976115"/>
                </a:cubicBezTo>
                <a:close/>
                <a:moveTo>
                  <a:pt x="8044953" y="976115"/>
                </a:moveTo>
                <a:lnTo>
                  <a:pt x="8044953" y="1307732"/>
                </a:lnTo>
                <a:cubicBezTo>
                  <a:pt x="8044953" y="1365985"/>
                  <a:pt x="8063634" y="1408005"/>
                  <a:pt x="8100998" y="1433789"/>
                </a:cubicBezTo>
                <a:cubicBezTo>
                  <a:pt x="8138362" y="1459573"/>
                  <a:pt x="8187842" y="1472466"/>
                  <a:pt x="8249438" y="1472466"/>
                </a:cubicBezTo>
                <a:cubicBezTo>
                  <a:pt x="8307930" y="1472466"/>
                  <a:pt x="8355381" y="1459036"/>
                  <a:pt x="8391790" y="1432177"/>
                </a:cubicBezTo>
                <a:cubicBezTo>
                  <a:pt x="8428198" y="1405319"/>
                  <a:pt x="8446403" y="1361210"/>
                  <a:pt x="8446403" y="1299853"/>
                </a:cubicBezTo>
                <a:lnTo>
                  <a:pt x="8446403" y="976115"/>
                </a:lnTo>
                <a:lnTo>
                  <a:pt x="8328224" y="976115"/>
                </a:lnTo>
                <a:lnTo>
                  <a:pt x="8328224" y="1262251"/>
                </a:lnTo>
                <a:cubicBezTo>
                  <a:pt x="8328224" y="1290661"/>
                  <a:pt x="8327093" y="1309761"/>
                  <a:pt x="8324830" y="1319549"/>
                </a:cubicBezTo>
                <a:cubicBezTo>
                  <a:pt x="8322567" y="1329338"/>
                  <a:pt x="8315662" y="1338112"/>
                  <a:pt x="8304115" y="1345871"/>
                </a:cubicBezTo>
                <a:cubicBezTo>
                  <a:pt x="8292568" y="1353630"/>
                  <a:pt x="8277748" y="1357510"/>
                  <a:pt x="8259655" y="1357510"/>
                </a:cubicBezTo>
                <a:cubicBezTo>
                  <a:pt x="8237986" y="1357510"/>
                  <a:pt x="8222211" y="1352138"/>
                  <a:pt x="8212330" y="1341395"/>
                </a:cubicBezTo>
                <a:cubicBezTo>
                  <a:pt x="8202451" y="1330651"/>
                  <a:pt x="8197511" y="1313581"/>
                  <a:pt x="8197511" y="1290184"/>
                </a:cubicBezTo>
                <a:lnTo>
                  <a:pt x="8197511" y="976115"/>
                </a:lnTo>
                <a:close/>
                <a:moveTo>
                  <a:pt x="7078178" y="976115"/>
                </a:moveTo>
                <a:lnTo>
                  <a:pt x="7242644" y="1257953"/>
                </a:lnTo>
                <a:lnTo>
                  <a:pt x="7242644" y="1464945"/>
                </a:lnTo>
                <a:lnTo>
                  <a:pt x="7388398" y="1464945"/>
                </a:lnTo>
                <a:lnTo>
                  <a:pt x="7388398" y="1257953"/>
                </a:lnTo>
                <a:lnTo>
                  <a:pt x="7541403" y="976115"/>
                </a:lnTo>
                <a:lnTo>
                  <a:pt x="7410192" y="976115"/>
                </a:lnTo>
                <a:lnTo>
                  <a:pt x="7328055" y="1137251"/>
                </a:lnTo>
                <a:lnTo>
                  <a:pt x="7242369" y="976115"/>
                </a:lnTo>
                <a:close/>
                <a:moveTo>
                  <a:pt x="6402142" y="976115"/>
                </a:moveTo>
                <a:lnTo>
                  <a:pt x="6402142" y="1464945"/>
                </a:lnTo>
                <a:lnTo>
                  <a:pt x="6552193" y="1464945"/>
                </a:lnTo>
                <a:lnTo>
                  <a:pt x="6552193" y="1278008"/>
                </a:lnTo>
                <a:lnTo>
                  <a:pt x="6599510" y="1278008"/>
                </a:lnTo>
                <a:lnTo>
                  <a:pt x="6670909" y="1464945"/>
                </a:lnTo>
                <a:lnTo>
                  <a:pt x="6837254" y="1464945"/>
                </a:lnTo>
                <a:lnTo>
                  <a:pt x="6748800" y="1251865"/>
                </a:lnTo>
                <a:cubicBezTo>
                  <a:pt x="6783656" y="1235392"/>
                  <a:pt x="6806814" y="1216352"/>
                  <a:pt x="6818275" y="1194745"/>
                </a:cubicBezTo>
                <a:cubicBezTo>
                  <a:pt x="6829734" y="1173139"/>
                  <a:pt x="6835464" y="1148250"/>
                  <a:pt x="6835464" y="1120078"/>
                </a:cubicBezTo>
                <a:cubicBezTo>
                  <a:pt x="6835464" y="1076865"/>
                  <a:pt x="6819886" y="1042068"/>
                  <a:pt x="6788729" y="1015687"/>
                </a:cubicBezTo>
                <a:cubicBezTo>
                  <a:pt x="6757573" y="989305"/>
                  <a:pt x="6713824" y="976115"/>
                  <a:pt x="6657479" y="976115"/>
                </a:cubicBezTo>
                <a:close/>
                <a:moveTo>
                  <a:pt x="5497267" y="976115"/>
                </a:moveTo>
                <a:lnTo>
                  <a:pt x="5497267" y="1464945"/>
                </a:lnTo>
                <a:lnTo>
                  <a:pt x="5643378" y="1464945"/>
                </a:lnTo>
                <a:lnTo>
                  <a:pt x="5643378" y="1281947"/>
                </a:lnTo>
                <a:lnTo>
                  <a:pt x="5802741" y="1281947"/>
                </a:lnTo>
                <a:lnTo>
                  <a:pt x="5802741" y="1172005"/>
                </a:lnTo>
                <a:lnTo>
                  <a:pt x="5643378" y="1172005"/>
                </a:lnTo>
                <a:lnTo>
                  <a:pt x="5643378" y="1092503"/>
                </a:lnTo>
                <a:lnTo>
                  <a:pt x="5850729" y="1092503"/>
                </a:lnTo>
                <a:lnTo>
                  <a:pt x="5850729" y="976115"/>
                </a:lnTo>
                <a:close/>
                <a:moveTo>
                  <a:pt x="4787403" y="976115"/>
                </a:moveTo>
                <a:lnTo>
                  <a:pt x="4787403" y="1307732"/>
                </a:lnTo>
                <a:cubicBezTo>
                  <a:pt x="4787403" y="1365985"/>
                  <a:pt x="4806085" y="1408005"/>
                  <a:pt x="4843449" y="1433789"/>
                </a:cubicBezTo>
                <a:cubicBezTo>
                  <a:pt x="4880812" y="1459573"/>
                  <a:pt x="4930292" y="1472466"/>
                  <a:pt x="4991888" y="1472466"/>
                </a:cubicBezTo>
                <a:cubicBezTo>
                  <a:pt x="5050381" y="1472466"/>
                  <a:pt x="5097831" y="1459036"/>
                  <a:pt x="5134240" y="1432177"/>
                </a:cubicBezTo>
                <a:cubicBezTo>
                  <a:pt x="5170649" y="1405319"/>
                  <a:pt x="5188853" y="1361210"/>
                  <a:pt x="5188853" y="1299853"/>
                </a:cubicBezTo>
                <a:lnTo>
                  <a:pt x="5188853" y="976115"/>
                </a:lnTo>
                <a:lnTo>
                  <a:pt x="5070674" y="976115"/>
                </a:lnTo>
                <a:lnTo>
                  <a:pt x="5070674" y="1262251"/>
                </a:lnTo>
                <a:cubicBezTo>
                  <a:pt x="5070674" y="1290661"/>
                  <a:pt x="5069543" y="1309761"/>
                  <a:pt x="5067281" y="1319549"/>
                </a:cubicBezTo>
                <a:cubicBezTo>
                  <a:pt x="5065018" y="1329338"/>
                  <a:pt x="5058113" y="1338112"/>
                  <a:pt x="5046566" y="1345871"/>
                </a:cubicBezTo>
                <a:cubicBezTo>
                  <a:pt x="5035019" y="1353630"/>
                  <a:pt x="5020199" y="1357510"/>
                  <a:pt x="5002106" y="1357510"/>
                </a:cubicBezTo>
                <a:cubicBezTo>
                  <a:pt x="4980436" y="1357510"/>
                  <a:pt x="4964661" y="1352138"/>
                  <a:pt x="4954781" y="1341395"/>
                </a:cubicBezTo>
                <a:cubicBezTo>
                  <a:pt x="4944901" y="1330651"/>
                  <a:pt x="4939962" y="1313581"/>
                  <a:pt x="4939962" y="1290184"/>
                </a:cubicBezTo>
                <a:lnTo>
                  <a:pt x="4939962" y="976115"/>
                </a:lnTo>
                <a:close/>
                <a:moveTo>
                  <a:pt x="3820628" y="976115"/>
                </a:moveTo>
                <a:lnTo>
                  <a:pt x="3985094" y="1257953"/>
                </a:lnTo>
                <a:lnTo>
                  <a:pt x="3985094" y="1464945"/>
                </a:lnTo>
                <a:lnTo>
                  <a:pt x="4130848" y="1464945"/>
                </a:lnTo>
                <a:lnTo>
                  <a:pt x="4130848" y="1257953"/>
                </a:lnTo>
                <a:lnTo>
                  <a:pt x="4283854" y="976115"/>
                </a:lnTo>
                <a:lnTo>
                  <a:pt x="4152643" y="976115"/>
                </a:lnTo>
                <a:lnTo>
                  <a:pt x="4070505" y="1137251"/>
                </a:lnTo>
                <a:lnTo>
                  <a:pt x="3984820" y="976115"/>
                </a:lnTo>
                <a:close/>
                <a:moveTo>
                  <a:pt x="3173167" y="976115"/>
                </a:moveTo>
                <a:lnTo>
                  <a:pt x="3173167" y="1464945"/>
                </a:lnTo>
                <a:lnTo>
                  <a:pt x="3314623" y="1464945"/>
                </a:lnTo>
                <a:lnTo>
                  <a:pt x="3314623" y="1352138"/>
                </a:lnTo>
                <a:lnTo>
                  <a:pt x="3365320" y="1280212"/>
                </a:lnTo>
                <a:lnTo>
                  <a:pt x="3449830" y="1464945"/>
                </a:lnTo>
                <a:lnTo>
                  <a:pt x="3614010" y="1464945"/>
                </a:lnTo>
                <a:lnTo>
                  <a:pt x="3460836" y="1155022"/>
                </a:lnTo>
                <a:lnTo>
                  <a:pt x="3584286" y="976115"/>
                </a:lnTo>
                <a:lnTo>
                  <a:pt x="3449432" y="976115"/>
                </a:lnTo>
                <a:lnTo>
                  <a:pt x="3314623" y="1178238"/>
                </a:lnTo>
                <a:lnTo>
                  <a:pt x="3314623" y="976115"/>
                </a:lnTo>
                <a:close/>
                <a:moveTo>
                  <a:pt x="2668342" y="976115"/>
                </a:moveTo>
                <a:lnTo>
                  <a:pt x="2668342" y="1464945"/>
                </a:lnTo>
                <a:lnTo>
                  <a:pt x="2790102" y="1464945"/>
                </a:lnTo>
                <a:lnTo>
                  <a:pt x="2790102" y="1228229"/>
                </a:lnTo>
                <a:cubicBezTo>
                  <a:pt x="2790102" y="1206265"/>
                  <a:pt x="2786163" y="1179525"/>
                  <a:pt x="2778284" y="1148011"/>
                </a:cubicBezTo>
                <a:cubicBezTo>
                  <a:pt x="2795758" y="1187613"/>
                  <a:pt x="2813085" y="1221263"/>
                  <a:pt x="2830267" y="1248961"/>
                </a:cubicBezTo>
                <a:lnTo>
                  <a:pt x="2964147" y="1464945"/>
                </a:lnTo>
                <a:lnTo>
                  <a:pt x="3086265" y="1464945"/>
                </a:lnTo>
                <a:lnTo>
                  <a:pt x="3086265" y="976115"/>
                </a:lnTo>
                <a:lnTo>
                  <a:pt x="2964147" y="976115"/>
                </a:lnTo>
                <a:lnTo>
                  <a:pt x="2964147" y="1120794"/>
                </a:lnTo>
                <a:cubicBezTo>
                  <a:pt x="2964147" y="1164485"/>
                  <a:pt x="2967967" y="1207220"/>
                  <a:pt x="2975607" y="1249000"/>
                </a:cubicBezTo>
                <a:cubicBezTo>
                  <a:pt x="2963920" y="1222015"/>
                  <a:pt x="2946733" y="1190735"/>
                  <a:pt x="2924049" y="1155162"/>
                </a:cubicBezTo>
                <a:lnTo>
                  <a:pt x="2810156" y="976115"/>
                </a:lnTo>
                <a:close/>
                <a:moveTo>
                  <a:pt x="2312326" y="976115"/>
                </a:moveTo>
                <a:lnTo>
                  <a:pt x="2161418" y="1464945"/>
                </a:lnTo>
                <a:lnTo>
                  <a:pt x="2283234" y="1464945"/>
                </a:lnTo>
                <a:lnTo>
                  <a:pt x="2312583" y="1368612"/>
                </a:lnTo>
                <a:lnTo>
                  <a:pt x="2443537" y="1368612"/>
                </a:lnTo>
                <a:lnTo>
                  <a:pt x="2471162" y="1464945"/>
                </a:lnTo>
                <a:lnTo>
                  <a:pt x="2624285" y="1464945"/>
                </a:lnTo>
                <a:lnTo>
                  <a:pt x="2470972" y="976115"/>
                </a:lnTo>
                <a:close/>
                <a:moveTo>
                  <a:pt x="1706317" y="976115"/>
                </a:moveTo>
                <a:lnTo>
                  <a:pt x="1706317" y="1464945"/>
                </a:lnTo>
                <a:lnTo>
                  <a:pt x="1856368" y="1464945"/>
                </a:lnTo>
                <a:lnTo>
                  <a:pt x="1856368" y="1274785"/>
                </a:lnTo>
                <a:lnTo>
                  <a:pt x="1970966" y="1274785"/>
                </a:lnTo>
                <a:lnTo>
                  <a:pt x="1970966" y="1464945"/>
                </a:lnTo>
                <a:lnTo>
                  <a:pt x="2121017" y="1464945"/>
                </a:lnTo>
                <a:lnTo>
                  <a:pt x="2121017" y="976115"/>
                </a:lnTo>
                <a:lnTo>
                  <a:pt x="1970966" y="976115"/>
                </a:lnTo>
                <a:lnTo>
                  <a:pt x="1970966" y="1155890"/>
                </a:lnTo>
                <a:lnTo>
                  <a:pt x="1856368" y="1155890"/>
                </a:lnTo>
                <a:lnTo>
                  <a:pt x="1856368" y="976115"/>
                </a:lnTo>
                <a:close/>
                <a:moveTo>
                  <a:pt x="12101263" y="968594"/>
                </a:moveTo>
                <a:cubicBezTo>
                  <a:pt x="12027730" y="968594"/>
                  <a:pt x="11970252" y="992409"/>
                  <a:pt x="11928829" y="1040039"/>
                </a:cubicBezTo>
                <a:cubicBezTo>
                  <a:pt x="11887407" y="1087668"/>
                  <a:pt x="11866695" y="1148011"/>
                  <a:pt x="11866695" y="1221067"/>
                </a:cubicBezTo>
                <a:cubicBezTo>
                  <a:pt x="11866695" y="1297465"/>
                  <a:pt x="11888362" y="1358465"/>
                  <a:pt x="11931694" y="1404065"/>
                </a:cubicBezTo>
                <a:cubicBezTo>
                  <a:pt x="11975026" y="1449666"/>
                  <a:pt x="12031071" y="1472466"/>
                  <a:pt x="12099830" y="1472466"/>
                </a:cubicBezTo>
                <a:cubicBezTo>
                  <a:pt x="12168112" y="1472466"/>
                  <a:pt x="12223859" y="1449069"/>
                  <a:pt x="12267071" y="1402275"/>
                </a:cubicBezTo>
                <a:cubicBezTo>
                  <a:pt x="12310285" y="1355481"/>
                  <a:pt x="12331890" y="1293287"/>
                  <a:pt x="12331890" y="1215695"/>
                </a:cubicBezTo>
                <a:cubicBezTo>
                  <a:pt x="12331890" y="1140729"/>
                  <a:pt x="12310464" y="1080804"/>
                  <a:pt x="12267608" y="1035920"/>
                </a:cubicBezTo>
                <a:cubicBezTo>
                  <a:pt x="12224754" y="991036"/>
                  <a:pt x="12169305" y="968594"/>
                  <a:pt x="12101263" y="968594"/>
                </a:cubicBezTo>
                <a:close/>
                <a:moveTo>
                  <a:pt x="7757863" y="968594"/>
                </a:moveTo>
                <a:cubicBezTo>
                  <a:pt x="7684329" y="968594"/>
                  <a:pt x="7626852" y="992409"/>
                  <a:pt x="7585430" y="1040039"/>
                </a:cubicBezTo>
                <a:cubicBezTo>
                  <a:pt x="7544007" y="1087668"/>
                  <a:pt x="7523296" y="1148011"/>
                  <a:pt x="7523296" y="1221067"/>
                </a:cubicBezTo>
                <a:cubicBezTo>
                  <a:pt x="7523296" y="1297465"/>
                  <a:pt x="7544962" y="1358465"/>
                  <a:pt x="7588295" y="1404065"/>
                </a:cubicBezTo>
                <a:cubicBezTo>
                  <a:pt x="7631627" y="1449666"/>
                  <a:pt x="7687672" y="1472466"/>
                  <a:pt x="7756431" y="1472466"/>
                </a:cubicBezTo>
                <a:cubicBezTo>
                  <a:pt x="7824712" y="1472466"/>
                  <a:pt x="7880459" y="1449069"/>
                  <a:pt x="7923672" y="1402275"/>
                </a:cubicBezTo>
                <a:cubicBezTo>
                  <a:pt x="7966884" y="1355481"/>
                  <a:pt x="7988491" y="1293287"/>
                  <a:pt x="7988491" y="1215695"/>
                </a:cubicBezTo>
                <a:cubicBezTo>
                  <a:pt x="7988491" y="1140729"/>
                  <a:pt x="7967063" y="1080804"/>
                  <a:pt x="7924209" y="1035920"/>
                </a:cubicBezTo>
                <a:cubicBezTo>
                  <a:pt x="7881354" y="991036"/>
                  <a:pt x="7825906" y="968594"/>
                  <a:pt x="7757863" y="968594"/>
                </a:cubicBezTo>
                <a:close/>
                <a:moveTo>
                  <a:pt x="6110038" y="968594"/>
                </a:moveTo>
                <a:cubicBezTo>
                  <a:pt x="6036505" y="968594"/>
                  <a:pt x="5979027" y="992409"/>
                  <a:pt x="5937605" y="1040039"/>
                </a:cubicBezTo>
                <a:cubicBezTo>
                  <a:pt x="5896182" y="1087668"/>
                  <a:pt x="5875472" y="1148011"/>
                  <a:pt x="5875472" y="1221067"/>
                </a:cubicBezTo>
                <a:cubicBezTo>
                  <a:pt x="5875472" y="1297465"/>
                  <a:pt x="5897137" y="1358465"/>
                  <a:pt x="5940471" y="1404065"/>
                </a:cubicBezTo>
                <a:cubicBezTo>
                  <a:pt x="5983802" y="1449666"/>
                  <a:pt x="6039847" y="1472466"/>
                  <a:pt x="6108606" y="1472466"/>
                </a:cubicBezTo>
                <a:cubicBezTo>
                  <a:pt x="6176887" y="1472466"/>
                  <a:pt x="6232634" y="1449069"/>
                  <a:pt x="6275847" y="1402275"/>
                </a:cubicBezTo>
                <a:cubicBezTo>
                  <a:pt x="6319060" y="1355481"/>
                  <a:pt x="6340667" y="1293287"/>
                  <a:pt x="6340667" y="1215695"/>
                </a:cubicBezTo>
                <a:cubicBezTo>
                  <a:pt x="6340667" y="1140729"/>
                  <a:pt x="6319238" y="1080804"/>
                  <a:pt x="6276384" y="1035920"/>
                </a:cubicBezTo>
                <a:cubicBezTo>
                  <a:pt x="6233529" y="991036"/>
                  <a:pt x="6178081" y="968594"/>
                  <a:pt x="6110038" y="968594"/>
                </a:cubicBezTo>
                <a:close/>
                <a:moveTo>
                  <a:pt x="4500314" y="968594"/>
                </a:moveTo>
                <a:cubicBezTo>
                  <a:pt x="4426781" y="968594"/>
                  <a:pt x="4369302" y="992409"/>
                  <a:pt x="4327880" y="1040039"/>
                </a:cubicBezTo>
                <a:cubicBezTo>
                  <a:pt x="4286458" y="1087668"/>
                  <a:pt x="4265746" y="1148011"/>
                  <a:pt x="4265746" y="1221067"/>
                </a:cubicBezTo>
                <a:cubicBezTo>
                  <a:pt x="4265746" y="1297465"/>
                  <a:pt x="4287413" y="1358465"/>
                  <a:pt x="4330745" y="1404065"/>
                </a:cubicBezTo>
                <a:cubicBezTo>
                  <a:pt x="4374077" y="1449666"/>
                  <a:pt x="4430123" y="1472466"/>
                  <a:pt x="4498881" y="1472466"/>
                </a:cubicBezTo>
                <a:cubicBezTo>
                  <a:pt x="4567163" y="1472466"/>
                  <a:pt x="4622909" y="1449069"/>
                  <a:pt x="4666122" y="1402275"/>
                </a:cubicBezTo>
                <a:cubicBezTo>
                  <a:pt x="4709335" y="1355481"/>
                  <a:pt x="4730941" y="1293287"/>
                  <a:pt x="4730941" y="1215695"/>
                </a:cubicBezTo>
                <a:cubicBezTo>
                  <a:pt x="4730941" y="1140729"/>
                  <a:pt x="4709514" y="1080804"/>
                  <a:pt x="4666659" y="1035920"/>
                </a:cubicBezTo>
                <a:cubicBezTo>
                  <a:pt x="4623804" y="991036"/>
                  <a:pt x="4568356" y="968594"/>
                  <a:pt x="4500314" y="968594"/>
                </a:cubicBezTo>
                <a:close/>
                <a:moveTo>
                  <a:pt x="1235076" y="855494"/>
                </a:moveTo>
                <a:lnTo>
                  <a:pt x="1235076" y="1001494"/>
                </a:lnTo>
                <a:lnTo>
                  <a:pt x="1361431" y="1001494"/>
                </a:lnTo>
                <a:lnTo>
                  <a:pt x="1361431" y="1464945"/>
                </a:lnTo>
                <a:lnTo>
                  <a:pt x="1538685" y="1464945"/>
                </a:lnTo>
                <a:lnTo>
                  <a:pt x="1538685" y="1001494"/>
                </a:lnTo>
                <a:lnTo>
                  <a:pt x="1665041" y="1001494"/>
                </a:lnTo>
                <a:lnTo>
                  <a:pt x="1665041" y="855494"/>
                </a:lnTo>
                <a:close/>
                <a:moveTo>
                  <a:pt x="0" y="0"/>
                </a:moveTo>
                <a:lnTo>
                  <a:pt x="13868400" y="0"/>
                </a:lnTo>
                <a:lnTo>
                  <a:pt x="13868400" y="2247900"/>
                </a:lnTo>
                <a:lnTo>
                  <a:pt x="0" y="2247900"/>
                </a:lnTo>
                <a:close/>
              </a:path>
            </a:pathLst>
          </a:custGeom>
          <a:gradFill flip="none" rotWithShape="1">
            <a:gsLst>
              <a:gs pos="2000">
                <a:schemeClr val="tx1">
                  <a:alpha val="0"/>
                </a:schemeClr>
              </a:gs>
              <a:gs pos="31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16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343</Words>
  <Application>Microsoft Office PowerPoint</Application>
  <PresentationFormat>Szélesvásznú</PresentationFormat>
  <Paragraphs>18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Franklin Gothic Heavy</vt:lpstr>
      <vt:lpstr>Franklin Gothic Medium</vt:lpstr>
      <vt:lpstr>Office-téma</vt:lpstr>
      <vt:lpstr>PowerPoint-bemutató</vt:lpstr>
      <vt:lpstr>The Tapolca Lake Cave -</vt:lpstr>
      <vt:lpstr>The Tapolca Lake Cave -</vt:lpstr>
      <vt:lpstr>PowerPoint-bemutató</vt:lpstr>
      <vt:lpstr>The Tapolca Lake Cave -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O365 felhasználó</dc:creator>
  <cp:lastModifiedBy>O365 felhasználó</cp:lastModifiedBy>
  <cp:revision>8</cp:revision>
  <dcterms:created xsi:type="dcterms:W3CDTF">2025-10-12T08:29:16Z</dcterms:created>
  <dcterms:modified xsi:type="dcterms:W3CDTF">2025-10-12T09:35:16Z</dcterms:modified>
</cp:coreProperties>
</file>