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A0DC17-C906-483B-931D-A081F42B850C}" type="doc">
      <dgm:prSet loTypeId="urn:microsoft.com/office/officeart/2005/8/layout/vList2" loCatId="list" qsTypeId="urn:microsoft.com/office/officeart/2005/8/quickstyle/simple5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2DFCE4DD-FC29-451F-A4BD-274C53AA3B57}">
      <dgm:prSet/>
      <dgm:spPr/>
      <dgm:t>
        <a:bodyPr/>
        <a:lstStyle/>
        <a:p>
          <a:r>
            <a:rPr lang="hu-HU" b="0" i="0" baseline="0" dirty="0"/>
            <a:t>The </a:t>
          </a:r>
          <a:r>
            <a:rPr lang="hu-HU" b="0" i="0" baseline="0" dirty="0" err="1"/>
            <a:t>water</a:t>
          </a:r>
          <a:r>
            <a:rPr lang="hu-HU" b="0" i="0" baseline="0" dirty="0"/>
            <a:t> </a:t>
          </a:r>
          <a:r>
            <a:rPr lang="hu-HU" b="0" i="0" baseline="0" dirty="0" err="1"/>
            <a:t>from</a:t>
          </a:r>
          <a:r>
            <a:rPr lang="hu-HU" b="0" i="0" baseline="0" dirty="0"/>
            <a:t> Kékkút </a:t>
          </a:r>
          <a:r>
            <a:rPr lang="hu-HU" b="0" i="0" baseline="0" dirty="0" err="1"/>
            <a:t>was</a:t>
          </a:r>
          <a:r>
            <a:rPr lang="hu-HU" b="0" i="0" baseline="0" dirty="0"/>
            <a:t> </a:t>
          </a:r>
          <a:r>
            <a:rPr lang="hu-HU" b="0" i="0" baseline="0" dirty="0" err="1"/>
            <a:t>first</a:t>
          </a:r>
          <a:r>
            <a:rPr lang="hu-HU" b="0" i="0" baseline="0" dirty="0"/>
            <a:t> </a:t>
          </a:r>
          <a:r>
            <a:rPr lang="hu-HU" b="0" i="0" baseline="0" dirty="0" err="1"/>
            <a:t>used</a:t>
          </a:r>
          <a:r>
            <a:rPr lang="hu-HU" b="0" i="0" baseline="0" dirty="0"/>
            <a:t> </a:t>
          </a:r>
          <a:r>
            <a:rPr lang="hu-HU" b="0" i="0" baseline="0" dirty="0" err="1"/>
            <a:t>locally</a:t>
          </a:r>
          <a:r>
            <a:rPr lang="hu-HU" b="0" i="0" baseline="0" dirty="0"/>
            <a:t> and </a:t>
          </a:r>
          <a:r>
            <a:rPr lang="hu-HU" b="0" i="0" baseline="0" dirty="0" err="1"/>
            <a:t>known</a:t>
          </a:r>
          <a:r>
            <a:rPr lang="hu-HU" b="0" i="0" baseline="0" dirty="0"/>
            <a:t> </a:t>
          </a:r>
          <a:r>
            <a:rPr lang="hu-HU" b="0" i="0" baseline="0" dirty="0" err="1"/>
            <a:t>for</a:t>
          </a:r>
          <a:r>
            <a:rPr lang="hu-HU" b="0" i="0" baseline="0" dirty="0"/>
            <a:t> </a:t>
          </a:r>
          <a:r>
            <a:rPr lang="hu-HU" b="0" i="0" baseline="0" dirty="0" err="1"/>
            <a:t>its</a:t>
          </a:r>
          <a:r>
            <a:rPr lang="hu-HU" b="0" i="0" baseline="0" dirty="0"/>
            <a:t> </a:t>
          </a:r>
          <a:r>
            <a:rPr lang="hu-HU" b="0" i="0" baseline="0" dirty="0" err="1"/>
            <a:t>medicinal</a:t>
          </a:r>
          <a:r>
            <a:rPr lang="hu-HU" b="0" i="0" baseline="0" dirty="0"/>
            <a:t> </a:t>
          </a:r>
          <a:r>
            <a:rPr lang="hu-HU" b="0" i="0" baseline="0" dirty="0" err="1"/>
            <a:t>or</a:t>
          </a:r>
          <a:r>
            <a:rPr lang="hu-HU" b="0" i="0" baseline="0" dirty="0"/>
            <a:t> </a:t>
          </a:r>
          <a:r>
            <a:rPr lang="hu-HU" b="0" i="0" baseline="0" dirty="0" err="1"/>
            <a:t>spring</a:t>
          </a:r>
          <a:r>
            <a:rPr lang="hu-HU" b="0" i="0" baseline="0" dirty="0"/>
            <a:t> </a:t>
          </a:r>
          <a:r>
            <a:rPr lang="hu-HU" b="0" i="0" baseline="0" dirty="0" err="1"/>
            <a:t>water</a:t>
          </a:r>
          <a:r>
            <a:rPr lang="hu-HU" b="0" i="0" baseline="0" dirty="0"/>
            <a:t> </a:t>
          </a:r>
          <a:r>
            <a:rPr lang="hu-HU" b="0" i="0" baseline="0" dirty="0" err="1"/>
            <a:t>properties</a:t>
          </a:r>
          <a:r>
            <a:rPr lang="hu-HU" b="0" i="0" baseline="0" dirty="0"/>
            <a:t>.</a:t>
          </a:r>
          <a:endParaRPr lang="en-US" dirty="0"/>
        </a:p>
      </dgm:t>
    </dgm:pt>
    <dgm:pt modelId="{AC3A4046-B96F-4FB6-83FE-BF56B0D168D0}" type="parTrans" cxnId="{66410581-1C87-4914-9A61-9BFC6DCB7809}">
      <dgm:prSet/>
      <dgm:spPr/>
      <dgm:t>
        <a:bodyPr/>
        <a:lstStyle/>
        <a:p>
          <a:endParaRPr lang="en-US" sz="1800"/>
        </a:p>
      </dgm:t>
    </dgm:pt>
    <dgm:pt modelId="{27D24A4C-62DE-4ACA-865A-260C039ACD95}" type="sibTrans" cxnId="{66410581-1C87-4914-9A61-9BFC6DCB7809}">
      <dgm:prSet/>
      <dgm:spPr/>
      <dgm:t>
        <a:bodyPr/>
        <a:lstStyle/>
        <a:p>
          <a:endParaRPr lang="en-US"/>
        </a:p>
      </dgm:t>
    </dgm:pt>
    <dgm:pt modelId="{36FD3EB7-EE7A-470D-9A66-2A8DC7176A14}">
      <dgm:prSet/>
      <dgm:spPr/>
      <dgm:t>
        <a:bodyPr/>
        <a:lstStyle/>
        <a:p>
          <a:r>
            <a:rPr lang="hu-HU" b="0" i="0" baseline="0"/>
            <a:t>Around 1907, the first commercial bottling began (initially under the name “Anna-forrás” / “Anna source”). </a:t>
          </a:r>
          <a:endParaRPr lang="en-US"/>
        </a:p>
      </dgm:t>
    </dgm:pt>
    <dgm:pt modelId="{896ED1B2-1017-4B03-9C3E-3BFE5C2B926F}" type="parTrans" cxnId="{F67945B7-1F98-43C6-89CA-D25CD140903B}">
      <dgm:prSet/>
      <dgm:spPr/>
      <dgm:t>
        <a:bodyPr/>
        <a:lstStyle/>
        <a:p>
          <a:endParaRPr lang="en-US" sz="1800"/>
        </a:p>
      </dgm:t>
    </dgm:pt>
    <dgm:pt modelId="{333B5E2C-DDD2-4F95-B843-92E5D9AAE7F6}" type="sibTrans" cxnId="{F67945B7-1F98-43C6-89CA-D25CD140903B}">
      <dgm:prSet/>
      <dgm:spPr/>
      <dgm:t>
        <a:bodyPr/>
        <a:lstStyle/>
        <a:p>
          <a:endParaRPr lang="en-US"/>
        </a:p>
      </dgm:t>
    </dgm:pt>
    <dgm:pt modelId="{9F7B2608-818D-4A37-BDE7-ECB53D133774}">
      <dgm:prSet/>
      <dgm:spPr/>
      <dgm:t>
        <a:bodyPr/>
        <a:lstStyle/>
        <a:p>
          <a:r>
            <a:rPr lang="hu-HU" b="0" i="0" baseline="0"/>
            <a:t>In 1921, the brand name “Theodora” was introduced for the bottled water. </a:t>
          </a:r>
          <a:endParaRPr lang="en-US"/>
        </a:p>
      </dgm:t>
    </dgm:pt>
    <dgm:pt modelId="{2EAEA8D4-3D86-4070-BB50-4E3722D20B40}" type="parTrans" cxnId="{3A9524C8-7409-456F-ACFF-EEA3CA0D550E}">
      <dgm:prSet/>
      <dgm:spPr/>
      <dgm:t>
        <a:bodyPr/>
        <a:lstStyle/>
        <a:p>
          <a:endParaRPr lang="en-US" sz="1800"/>
        </a:p>
      </dgm:t>
    </dgm:pt>
    <dgm:pt modelId="{C17FEC43-AF91-4B57-91AA-D349E89BC054}" type="sibTrans" cxnId="{3A9524C8-7409-456F-ACFF-EEA3CA0D550E}">
      <dgm:prSet/>
      <dgm:spPr/>
      <dgm:t>
        <a:bodyPr/>
        <a:lstStyle/>
        <a:p>
          <a:endParaRPr lang="en-US"/>
        </a:p>
      </dgm:t>
    </dgm:pt>
    <dgm:pt modelId="{EA0D88F2-044F-44C1-BAC6-B6446D1C3187}">
      <dgm:prSet/>
      <dgm:spPr/>
      <dgm:t>
        <a:bodyPr/>
        <a:lstStyle/>
        <a:p>
          <a:r>
            <a:rPr lang="hu-HU" b="0" i="0" baseline="0"/>
            <a:t>Over the decades, the company became a formal “Gyógy- és Ásványvíz” (Medicinal &amp; Mineral Water) enterprise.</a:t>
          </a:r>
          <a:endParaRPr lang="en-US"/>
        </a:p>
      </dgm:t>
    </dgm:pt>
    <dgm:pt modelId="{75D61D01-7BC0-468D-8481-C49E4FE49C49}" type="parTrans" cxnId="{00527369-582E-4CEA-81A6-D7A5E69151F5}">
      <dgm:prSet/>
      <dgm:spPr/>
      <dgm:t>
        <a:bodyPr/>
        <a:lstStyle/>
        <a:p>
          <a:endParaRPr lang="en-US" sz="1800"/>
        </a:p>
      </dgm:t>
    </dgm:pt>
    <dgm:pt modelId="{42D6C96F-E37E-4A57-8118-9456C56E9CEF}" type="sibTrans" cxnId="{00527369-582E-4CEA-81A6-D7A5E69151F5}">
      <dgm:prSet/>
      <dgm:spPr/>
      <dgm:t>
        <a:bodyPr/>
        <a:lstStyle/>
        <a:p>
          <a:endParaRPr lang="en-US"/>
        </a:p>
      </dgm:t>
    </dgm:pt>
    <dgm:pt modelId="{96D947D7-95A1-4D65-9366-58B11031A38F}">
      <dgm:prSet/>
      <dgm:spPr/>
      <dgm:t>
        <a:bodyPr/>
        <a:lstStyle/>
        <a:p>
          <a:r>
            <a:rPr lang="hu-HU" b="0" i="0" baseline="0"/>
            <a:t>After political and economic changes in the mid‑20th century, the enterprise was reorganized, modernized, and later merged with Szentkirályi to strengthen its market presence.</a:t>
          </a:r>
          <a:endParaRPr lang="en-US"/>
        </a:p>
      </dgm:t>
    </dgm:pt>
    <dgm:pt modelId="{1D47502F-FEEF-4E4B-9B3D-E356980DDE25}" type="parTrans" cxnId="{69AD3663-0F3B-4F77-8B93-E015083CAD15}">
      <dgm:prSet/>
      <dgm:spPr/>
      <dgm:t>
        <a:bodyPr/>
        <a:lstStyle/>
        <a:p>
          <a:endParaRPr lang="en-US" sz="1800"/>
        </a:p>
      </dgm:t>
    </dgm:pt>
    <dgm:pt modelId="{72D18ACE-3BED-47A6-B14C-0F1C36724211}" type="sibTrans" cxnId="{69AD3663-0F3B-4F77-8B93-E015083CAD15}">
      <dgm:prSet/>
      <dgm:spPr/>
      <dgm:t>
        <a:bodyPr/>
        <a:lstStyle/>
        <a:p>
          <a:endParaRPr lang="en-US"/>
        </a:p>
      </dgm:t>
    </dgm:pt>
    <dgm:pt modelId="{C9093936-922B-4997-AA81-C5CEB9BF3E70}" type="pres">
      <dgm:prSet presAssocID="{A4A0DC17-C906-483B-931D-A081F42B850C}" presName="linear" presStyleCnt="0">
        <dgm:presLayoutVars>
          <dgm:animLvl val="lvl"/>
          <dgm:resizeHandles val="exact"/>
        </dgm:presLayoutVars>
      </dgm:prSet>
      <dgm:spPr/>
    </dgm:pt>
    <dgm:pt modelId="{DCC99EDF-A145-4F61-B17C-FDBA5A1134E5}" type="pres">
      <dgm:prSet presAssocID="{2DFCE4DD-FC29-451F-A4BD-274C53AA3B5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4CC714E-D476-46ED-944C-88686C74F99B}" type="pres">
      <dgm:prSet presAssocID="{27D24A4C-62DE-4ACA-865A-260C039ACD95}" presName="spacer" presStyleCnt="0"/>
      <dgm:spPr/>
    </dgm:pt>
    <dgm:pt modelId="{A8118665-DB95-40FF-A843-D0BAFA86722C}" type="pres">
      <dgm:prSet presAssocID="{36FD3EB7-EE7A-470D-9A66-2A8DC7176A1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6DAF224-4122-41D4-B8E0-FAFEC2717170}" type="pres">
      <dgm:prSet presAssocID="{333B5E2C-DDD2-4F95-B843-92E5D9AAE7F6}" presName="spacer" presStyleCnt="0"/>
      <dgm:spPr/>
    </dgm:pt>
    <dgm:pt modelId="{D8AC01C5-ADC2-47E7-8A65-590A6E17CE4F}" type="pres">
      <dgm:prSet presAssocID="{9F7B2608-818D-4A37-BDE7-ECB53D13377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20DB5C9-ACD7-4EFF-A3E7-7AA78EE1CBD6}" type="pres">
      <dgm:prSet presAssocID="{C17FEC43-AF91-4B57-91AA-D349E89BC054}" presName="spacer" presStyleCnt="0"/>
      <dgm:spPr/>
    </dgm:pt>
    <dgm:pt modelId="{4AA9DCCC-452D-4E27-8C11-85FF9B5A750D}" type="pres">
      <dgm:prSet presAssocID="{EA0D88F2-044F-44C1-BAC6-B6446D1C318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40D9453-A5D6-45AC-84F3-C8352A72ADD6}" type="pres">
      <dgm:prSet presAssocID="{42D6C96F-E37E-4A57-8118-9456C56E9CEF}" presName="spacer" presStyleCnt="0"/>
      <dgm:spPr/>
    </dgm:pt>
    <dgm:pt modelId="{C3AD1C18-A00A-4D35-A35D-30849885BB67}" type="pres">
      <dgm:prSet presAssocID="{96D947D7-95A1-4D65-9366-58B11031A38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E0AAC15-51E0-4CE6-90C7-E5F4BCDB1652}" type="presOf" srcId="{A4A0DC17-C906-483B-931D-A081F42B850C}" destId="{C9093936-922B-4997-AA81-C5CEB9BF3E70}" srcOrd="0" destOrd="0" presId="urn:microsoft.com/office/officeart/2005/8/layout/vList2"/>
    <dgm:cxn modelId="{69AD3663-0F3B-4F77-8B93-E015083CAD15}" srcId="{A4A0DC17-C906-483B-931D-A081F42B850C}" destId="{96D947D7-95A1-4D65-9366-58B11031A38F}" srcOrd="4" destOrd="0" parTransId="{1D47502F-FEEF-4E4B-9B3D-E356980DDE25}" sibTransId="{72D18ACE-3BED-47A6-B14C-0F1C36724211}"/>
    <dgm:cxn modelId="{00527369-582E-4CEA-81A6-D7A5E69151F5}" srcId="{A4A0DC17-C906-483B-931D-A081F42B850C}" destId="{EA0D88F2-044F-44C1-BAC6-B6446D1C3187}" srcOrd="3" destOrd="0" parTransId="{75D61D01-7BC0-468D-8481-C49E4FE49C49}" sibTransId="{42D6C96F-E37E-4A57-8118-9456C56E9CEF}"/>
    <dgm:cxn modelId="{19EFA85A-2B07-4D2B-AC34-57335E50B960}" type="presOf" srcId="{EA0D88F2-044F-44C1-BAC6-B6446D1C3187}" destId="{4AA9DCCC-452D-4E27-8C11-85FF9B5A750D}" srcOrd="0" destOrd="0" presId="urn:microsoft.com/office/officeart/2005/8/layout/vList2"/>
    <dgm:cxn modelId="{CE00497B-BECB-48AD-B4BF-34E67F1CD9D0}" type="presOf" srcId="{36FD3EB7-EE7A-470D-9A66-2A8DC7176A14}" destId="{A8118665-DB95-40FF-A843-D0BAFA86722C}" srcOrd="0" destOrd="0" presId="urn:microsoft.com/office/officeart/2005/8/layout/vList2"/>
    <dgm:cxn modelId="{AA368A7E-3031-4329-BFA0-B724F1743D79}" type="presOf" srcId="{96D947D7-95A1-4D65-9366-58B11031A38F}" destId="{C3AD1C18-A00A-4D35-A35D-30849885BB67}" srcOrd="0" destOrd="0" presId="urn:microsoft.com/office/officeart/2005/8/layout/vList2"/>
    <dgm:cxn modelId="{66410581-1C87-4914-9A61-9BFC6DCB7809}" srcId="{A4A0DC17-C906-483B-931D-A081F42B850C}" destId="{2DFCE4DD-FC29-451F-A4BD-274C53AA3B57}" srcOrd="0" destOrd="0" parTransId="{AC3A4046-B96F-4FB6-83FE-BF56B0D168D0}" sibTransId="{27D24A4C-62DE-4ACA-865A-260C039ACD95}"/>
    <dgm:cxn modelId="{139020AB-8AE4-4009-9D59-9C732C0B3B77}" type="presOf" srcId="{2DFCE4DD-FC29-451F-A4BD-274C53AA3B57}" destId="{DCC99EDF-A145-4F61-B17C-FDBA5A1134E5}" srcOrd="0" destOrd="0" presId="urn:microsoft.com/office/officeart/2005/8/layout/vList2"/>
    <dgm:cxn modelId="{F67945B7-1F98-43C6-89CA-D25CD140903B}" srcId="{A4A0DC17-C906-483B-931D-A081F42B850C}" destId="{36FD3EB7-EE7A-470D-9A66-2A8DC7176A14}" srcOrd="1" destOrd="0" parTransId="{896ED1B2-1017-4B03-9C3E-3BFE5C2B926F}" sibTransId="{333B5E2C-DDD2-4F95-B843-92E5D9AAE7F6}"/>
    <dgm:cxn modelId="{3A9524C8-7409-456F-ACFF-EEA3CA0D550E}" srcId="{A4A0DC17-C906-483B-931D-A081F42B850C}" destId="{9F7B2608-818D-4A37-BDE7-ECB53D133774}" srcOrd="2" destOrd="0" parTransId="{2EAEA8D4-3D86-4070-BB50-4E3722D20B40}" sibTransId="{C17FEC43-AF91-4B57-91AA-D349E89BC054}"/>
    <dgm:cxn modelId="{01F369D0-F6DC-4317-B904-3733945B2301}" type="presOf" srcId="{9F7B2608-818D-4A37-BDE7-ECB53D133774}" destId="{D8AC01C5-ADC2-47E7-8A65-590A6E17CE4F}" srcOrd="0" destOrd="0" presId="urn:microsoft.com/office/officeart/2005/8/layout/vList2"/>
    <dgm:cxn modelId="{FFA8F701-79E2-44B1-95CA-BD9C7243C698}" type="presParOf" srcId="{C9093936-922B-4997-AA81-C5CEB9BF3E70}" destId="{DCC99EDF-A145-4F61-B17C-FDBA5A1134E5}" srcOrd="0" destOrd="0" presId="urn:microsoft.com/office/officeart/2005/8/layout/vList2"/>
    <dgm:cxn modelId="{23E55718-5623-4350-A946-4FACFB22B750}" type="presParOf" srcId="{C9093936-922B-4997-AA81-C5CEB9BF3E70}" destId="{94CC714E-D476-46ED-944C-88686C74F99B}" srcOrd="1" destOrd="0" presId="urn:microsoft.com/office/officeart/2005/8/layout/vList2"/>
    <dgm:cxn modelId="{40590AA3-F5C2-4603-8D61-E2BD0EEDD574}" type="presParOf" srcId="{C9093936-922B-4997-AA81-C5CEB9BF3E70}" destId="{A8118665-DB95-40FF-A843-D0BAFA86722C}" srcOrd="2" destOrd="0" presId="urn:microsoft.com/office/officeart/2005/8/layout/vList2"/>
    <dgm:cxn modelId="{C1D5F65B-7081-411A-89CE-3F68AD415950}" type="presParOf" srcId="{C9093936-922B-4997-AA81-C5CEB9BF3E70}" destId="{96DAF224-4122-41D4-B8E0-FAFEC2717170}" srcOrd="3" destOrd="0" presId="urn:microsoft.com/office/officeart/2005/8/layout/vList2"/>
    <dgm:cxn modelId="{8611CDD6-91A3-4136-882C-8C857371B3C9}" type="presParOf" srcId="{C9093936-922B-4997-AA81-C5CEB9BF3E70}" destId="{D8AC01C5-ADC2-47E7-8A65-590A6E17CE4F}" srcOrd="4" destOrd="0" presId="urn:microsoft.com/office/officeart/2005/8/layout/vList2"/>
    <dgm:cxn modelId="{933FA8CB-9668-4E61-8F3B-ECF92E9EF91F}" type="presParOf" srcId="{C9093936-922B-4997-AA81-C5CEB9BF3E70}" destId="{920DB5C9-ACD7-4EFF-A3E7-7AA78EE1CBD6}" srcOrd="5" destOrd="0" presId="urn:microsoft.com/office/officeart/2005/8/layout/vList2"/>
    <dgm:cxn modelId="{7DB3FDC8-46C6-47D5-BECF-20FA62B84CFC}" type="presParOf" srcId="{C9093936-922B-4997-AA81-C5CEB9BF3E70}" destId="{4AA9DCCC-452D-4E27-8C11-85FF9B5A750D}" srcOrd="6" destOrd="0" presId="urn:microsoft.com/office/officeart/2005/8/layout/vList2"/>
    <dgm:cxn modelId="{6D4E5DF0-CFAA-4E59-A25A-BA9EF88C9547}" type="presParOf" srcId="{C9093936-922B-4997-AA81-C5CEB9BF3E70}" destId="{640D9453-A5D6-45AC-84F3-C8352A72ADD6}" srcOrd="7" destOrd="0" presId="urn:microsoft.com/office/officeart/2005/8/layout/vList2"/>
    <dgm:cxn modelId="{8946BDAE-75BC-4E8C-8E40-FDB794CC8A9F}" type="presParOf" srcId="{C9093936-922B-4997-AA81-C5CEB9BF3E70}" destId="{C3AD1C18-A00A-4D35-A35D-30849885BB6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99EDF-A145-4F61-B17C-FDBA5A1134E5}">
      <dsp:nvSpPr>
        <dsp:cNvPr id="0" name=""/>
        <dsp:cNvSpPr/>
      </dsp:nvSpPr>
      <dsp:spPr>
        <a:xfrm>
          <a:off x="0" y="117364"/>
          <a:ext cx="8830772" cy="6388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0" i="0" kern="1200" baseline="0" dirty="0"/>
            <a:t>The </a:t>
          </a:r>
          <a:r>
            <a:rPr lang="hu-HU" sz="1600" b="0" i="0" kern="1200" baseline="0" dirty="0" err="1"/>
            <a:t>water</a:t>
          </a:r>
          <a:r>
            <a:rPr lang="hu-HU" sz="1600" b="0" i="0" kern="1200" baseline="0" dirty="0"/>
            <a:t> </a:t>
          </a:r>
          <a:r>
            <a:rPr lang="hu-HU" sz="1600" b="0" i="0" kern="1200" baseline="0" dirty="0" err="1"/>
            <a:t>from</a:t>
          </a:r>
          <a:r>
            <a:rPr lang="hu-HU" sz="1600" b="0" i="0" kern="1200" baseline="0" dirty="0"/>
            <a:t> Kékkút </a:t>
          </a:r>
          <a:r>
            <a:rPr lang="hu-HU" sz="1600" b="0" i="0" kern="1200" baseline="0" dirty="0" err="1"/>
            <a:t>was</a:t>
          </a:r>
          <a:r>
            <a:rPr lang="hu-HU" sz="1600" b="0" i="0" kern="1200" baseline="0" dirty="0"/>
            <a:t> </a:t>
          </a:r>
          <a:r>
            <a:rPr lang="hu-HU" sz="1600" b="0" i="0" kern="1200" baseline="0" dirty="0" err="1"/>
            <a:t>first</a:t>
          </a:r>
          <a:r>
            <a:rPr lang="hu-HU" sz="1600" b="0" i="0" kern="1200" baseline="0" dirty="0"/>
            <a:t> </a:t>
          </a:r>
          <a:r>
            <a:rPr lang="hu-HU" sz="1600" b="0" i="0" kern="1200" baseline="0" dirty="0" err="1"/>
            <a:t>used</a:t>
          </a:r>
          <a:r>
            <a:rPr lang="hu-HU" sz="1600" b="0" i="0" kern="1200" baseline="0" dirty="0"/>
            <a:t> </a:t>
          </a:r>
          <a:r>
            <a:rPr lang="hu-HU" sz="1600" b="0" i="0" kern="1200" baseline="0" dirty="0" err="1"/>
            <a:t>locally</a:t>
          </a:r>
          <a:r>
            <a:rPr lang="hu-HU" sz="1600" b="0" i="0" kern="1200" baseline="0" dirty="0"/>
            <a:t> and </a:t>
          </a:r>
          <a:r>
            <a:rPr lang="hu-HU" sz="1600" b="0" i="0" kern="1200" baseline="0" dirty="0" err="1"/>
            <a:t>known</a:t>
          </a:r>
          <a:r>
            <a:rPr lang="hu-HU" sz="1600" b="0" i="0" kern="1200" baseline="0" dirty="0"/>
            <a:t> </a:t>
          </a:r>
          <a:r>
            <a:rPr lang="hu-HU" sz="1600" b="0" i="0" kern="1200" baseline="0" dirty="0" err="1"/>
            <a:t>for</a:t>
          </a:r>
          <a:r>
            <a:rPr lang="hu-HU" sz="1600" b="0" i="0" kern="1200" baseline="0" dirty="0"/>
            <a:t> </a:t>
          </a:r>
          <a:r>
            <a:rPr lang="hu-HU" sz="1600" b="0" i="0" kern="1200" baseline="0" dirty="0" err="1"/>
            <a:t>its</a:t>
          </a:r>
          <a:r>
            <a:rPr lang="hu-HU" sz="1600" b="0" i="0" kern="1200" baseline="0" dirty="0"/>
            <a:t> </a:t>
          </a:r>
          <a:r>
            <a:rPr lang="hu-HU" sz="1600" b="0" i="0" kern="1200" baseline="0" dirty="0" err="1"/>
            <a:t>medicinal</a:t>
          </a:r>
          <a:r>
            <a:rPr lang="hu-HU" sz="1600" b="0" i="0" kern="1200" baseline="0" dirty="0"/>
            <a:t> </a:t>
          </a:r>
          <a:r>
            <a:rPr lang="hu-HU" sz="1600" b="0" i="0" kern="1200" baseline="0" dirty="0" err="1"/>
            <a:t>or</a:t>
          </a:r>
          <a:r>
            <a:rPr lang="hu-HU" sz="1600" b="0" i="0" kern="1200" baseline="0" dirty="0"/>
            <a:t> </a:t>
          </a:r>
          <a:r>
            <a:rPr lang="hu-HU" sz="1600" b="0" i="0" kern="1200" baseline="0" dirty="0" err="1"/>
            <a:t>spring</a:t>
          </a:r>
          <a:r>
            <a:rPr lang="hu-HU" sz="1600" b="0" i="0" kern="1200" baseline="0" dirty="0"/>
            <a:t> </a:t>
          </a:r>
          <a:r>
            <a:rPr lang="hu-HU" sz="1600" b="0" i="0" kern="1200" baseline="0" dirty="0" err="1"/>
            <a:t>water</a:t>
          </a:r>
          <a:r>
            <a:rPr lang="hu-HU" sz="1600" b="0" i="0" kern="1200" baseline="0" dirty="0"/>
            <a:t> </a:t>
          </a:r>
          <a:r>
            <a:rPr lang="hu-HU" sz="1600" b="0" i="0" kern="1200" baseline="0" dirty="0" err="1"/>
            <a:t>properties</a:t>
          </a:r>
          <a:r>
            <a:rPr lang="hu-HU" sz="1600" b="0" i="0" kern="1200" baseline="0" dirty="0"/>
            <a:t>.</a:t>
          </a:r>
          <a:endParaRPr lang="en-US" sz="1600" kern="1200" dirty="0"/>
        </a:p>
      </dsp:txBody>
      <dsp:txXfrm>
        <a:off x="31185" y="148549"/>
        <a:ext cx="8768402" cy="576450"/>
      </dsp:txXfrm>
    </dsp:sp>
    <dsp:sp modelId="{A8118665-DB95-40FF-A843-D0BAFA86722C}">
      <dsp:nvSpPr>
        <dsp:cNvPr id="0" name=""/>
        <dsp:cNvSpPr/>
      </dsp:nvSpPr>
      <dsp:spPr>
        <a:xfrm>
          <a:off x="0" y="802264"/>
          <a:ext cx="8830772" cy="6388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0" i="0" kern="1200" baseline="0"/>
            <a:t>Around 1907, the first commercial bottling began (initially under the name “Anna-forrás” / “Anna source”). </a:t>
          </a:r>
          <a:endParaRPr lang="en-US" sz="1600" kern="1200"/>
        </a:p>
      </dsp:txBody>
      <dsp:txXfrm>
        <a:off x="31185" y="833449"/>
        <a:ext cx="8768402" cy="576450"/>
      </dsp:txXfrm>
    </dsp:sp>
    <dsp:sp modelId="{D8AC01C5-ADC2-47E7-8A65-590A6E17CE4F}">
      <dsp:nvSpPr>
        <dsp:cNvPr id="0" name=""/>
        <dsp:cNvSpPr/>
      </dsp:nvSpPr>
      <dsp:spPr>
        <a:xfrm>
          <a:off x="0" y="1487164"/>
          <a:ext cx="8830772" cy="6388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0" i="0" kern="1200" baseline="0"/>
            <a:t>In 1921, the brand name “Theodora” was introduced for the bottled water. </a:t>
          </a:r>
          <a:endParaRPr lang="en-US" sz="1600" kern="1200"/>
        </a:p>
      </dsp:txBody>
      <dsp:txXfrm>
        <a:off x="31185" y="1518349"/>
        <a:ext cx="8768402" cy="576450"/>
      </dsp:txXfrm>
    </dsp:sp>
    <dsp:sp modelId="{4AA9DCCC-452D-4E27-8C11-85FF9B5A750D}">
      <dsp:nvSpPr>
        <dsp:cNvPr id="0" name=""/>
        <dsp:cNvSpPr/>
      </dsp:nvSpPr>
      <dsp:spPr>
        <a:xfrm>
          <a:off x="0" y="2172064"/>
          <a:ext cx="8830772" cy="6388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0" i="0" kern="1200" baseline="0"/>
            <a:t>Over the decades, the company became a formal “Gyógy- és Ásványvíz” (Medicinal &amp; Mineral Water) enterprise.</a:t>
          </a:r>
          <a:endParaRPr lang="en-US" sz="1600" kern="1200"/>
        </a:p>
      </dsp:txBody>
      <dsp:txXfrm>
        <a:off x="31185" y="2203249"/>
        <a:ext cx="8768402" cy="576450"/>
      </dsp:txXfrm>
    </dsp:sp>
    <dsp:sp modelId="{C3AD1C18-A00A-4D35-A35D-30849885BB67}">
      <dsp:nvSpPr>
        <dsp:cNvPr id="0" name=""/>
        <dsp:cNvSpPr/>
      </dsp:nvSpPr>
      <dsp:spPr>
        <a:xfrm>
          <a:off x="0" y="2856964"/>
          <a:ext cx="8830772" cy="6388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0" i="0" kern="1200" baseline="0"/>
            <a:t>After political and economic changes in the mid‑20th century, the enterprise was reorganized, modernized, and later merged with Szentkirályi to strengthen its market presence.</a:t>
          </a:r>
          <a:endParaRPr lang="en-US" sz="1600" kern="1200"/>
        </a:p>
      </dsp:txBody>
      <dsp:txXfrm>
        <a:off x="31185" y="2888149"/>
        <a:ext cx="8768402" cy="5764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C77112-8601-1D90-B8F6-58A40E5C5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69B48E8-82C1-3220-3C7D-951F75C3C9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D5BDC77-EDFC-D8B4-6106-C9A743201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6BE-80C1-46B3-9A05-6CFF452AB682}" type="datetimeFigureOut">
              <a:rPr lang="hu-HU" smtClean="0"/>
              <a:t>2025. 10. 12.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D0185EC-94CD-A640-AEA8-DE5526B5A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B5DC5D7-5B64-71D3-953B-A026F5FF9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DE4-42BE-4B39-8EDA-2F8630676B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2102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81EC58-3D1D-ED8A-958B-FABB984B5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091D923-51C9-9CE8-48E4-4A50068E3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A956BFA-1645-6630-84BF-773417EDE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6BE-80C1-46B3-9A05-6CFF452AB682}" type="datetimeFigureOut">
              <a:rPr lang="hu-HU" smtClean="0"/>
              <a:t>2025. 10. 12.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2353F9E-9F22-7130-CACA-D2AD2A548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3A61AA6-82B8-14F9-A56F-728820B82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DE4-42BE-4B39-8EDA-2F8630676B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9461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6B4327DE-EDC3-1E5B-310F-89C4C92079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9C16B56-087E-2ABF-BEE5-2EB129831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BBD4260-013B-A0C2-5FB8-3E6E81F55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6BE-80C1-46B3-9A05-6CFF452AB682}" type="datetimeFigureOut">
              <a:rPr lang="hu-HU" smtClean="0"/>
              <a:t>2025. 10. 12.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9D72113-8704-E206-087A-6B18D07F9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D27ABCD-E2DA-BF27-1964-FCA290984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DE4-42BE-4B39-8EDA-2F8630676B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7437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9F0C35-4126-653B-B4FA-8CFAB1ECB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61CED5B-AD4D-5D89-C470-2441B6BF3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AC47EC5-5B21-9348-DF19-0F0C23099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6BE-80C1-46B3-9A05-6CFF452AB682}" type="datetimeFigureOut">
              <a:rPr lang="hu-HU" smtClean="0"/>
              <a:t>2025. 10. 12.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BD953BA-79AF-5AC9-3EA0-CC9930FAA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8A289C1-1116-CADD-74D5-D36FEB86D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DE4-42BE-4B39-8EDA-2F8630676B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4106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BC4E7BF-A67B-46C2-58B5-05969E77B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6B134E7-DDD2-29E7-E51A-DCC49E958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D969990-EBA0-2650-5399-FBD5FBA78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6BE-80C1-46B3-9A05-6CFF452AB682}" type="datetimeFigureOut">
              <a:rPr lang="hu-HU" smtClean="0"/>
              <a:t>2025. 10. 12.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9EDA92C-4884-7B81-1829-0622D7910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6821766-29D2-8A03-3464-C0CE834D9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DE4-42BE-4B39-8EDA-2F8630676B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9893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4405994-89FB-5040-EED2-6C1803AA8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63F3BFE-235B-D938-5D4F-0DBC3A797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0B0D386-945D-C23E-CFDC-C21F6257D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0949F4C-40C5-BF51-8A35-AA8DD4C7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6BE-80C1-46B3-9A05-6CFF452AB682}" type="datetimeFigureOut">
              <a:rPr lang="hu-HU" smtClean="0"/>
              <a:t>2025. 10. 12.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D5815E7-E7E4-F5C2-E6F8-69F0A2749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AF85A5C-CB5A-237D-7ADB-46B6E7746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DE4-42BE-4B39-8EDA-2F8630676B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3687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4D61B7-CB52-F2F0-2276-D9D293A3A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D4DA28D-2C13-1F92-B3F3-FE0EE9F6C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29CF427-2D82-31BB-2C1C-1F88B400F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531E9A8B-A67E-FCB8-EE9D-506B59BB28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8E39C571-D784-6134-B13E-544DD78FF1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E8F5F283-8747-64A1-C346-438F50C5D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6BE-80C1-46B3-9A05-6CFF452AB682}" type="datetimeFigureOut">
              <a:rPr lang="hu-HU" smtClean="0"/>
              <a:t>2025. 10. 12.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42C4BA00-B1F1-2672-343A-AA1969001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99FC0342-31A5-1E78-3B59-17BEA8564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DE4-42BE-4B39-8EDA-2F8630676B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3170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E8A120A-6580-B572-02B2-6143C65B3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937CA815-EE51-E42F-A010-4F39C8BD2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6BE-80C1-46B3-9A05-6CFF452AB682}" type="datetimeFigureOut">
              <a:rPr lang="hu-HU" smtClean="0"/>
              <a:t>2025. 10. 12.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D61B5D1-46FA-CF61-2F0B-66FBF056A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BE52944-FB42-BC69-D2FE-40D9CACE2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DE4-42BE-4B39-8EDA-2F8630676B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7213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F61E692-2B9E-040C-DBA9-A452F62E8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6BE-80C1-46B3-9A05-6CFF452AB682}" type="datetimeFigureOut">
              <a:rPr lang="hu-HU" smtClean="0"/>
              <a:t>2025. 10. 12.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24D4291-0B76-3C32-BC9C-D3CE2CA89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5F4D719-A320-4793-F810-9B3EC95CE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DE4-42BE-4B39-8EDA-2F8630676B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0971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BBF075-17B7-3E60-B48F-51A38F9D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5926024-8F40-71B0-C5E4-993370791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EE15F38-30EB-AB31-B5EF-5C0A97AE1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0581822-1041-7D55-0890-74B21ADE5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6BE-80C1-46B3-9A05-6CFF452AB682}" type="datetimeFigureOut">
              <a:rPr lang="hu-HU" smtClean="0"/>
              <a:t>2025. 10. 12.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F697CFA-2654-4B8B-08A8-78F1D30F4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B4555FB-7FD1-4081-C261-0B4E58589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DE4-42BE-4B39-8EDA-2F8630676B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6332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21D6F2-98C4-1B7D-3043-CB2030C45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9BA9ADCD-C03D-DEF7-BC73-75FD584F97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BDD10B5-BE50-8673-AFAD-4E6E908EC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EA55B67-2089-FA1A-04E2-EFA4F85D8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6BE-80C1-46B3-9A05-6CFF452AB682}" type="datetimeFigureOut">
              <a:rPr lang="hu-HU" smtClean="0"/>
              <a:t>2025. 10. 12.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C4FEC9A-A71F-0B8C-CDDE-53AC68A18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55FA228-E582-22EF-6259-5B7095AAE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DE4-42BE-4B39-8EDA-2F8630676B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3936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230CEC02-99F0-A617-8AC4-72F4482D3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BBFFD57-F0B7-5544-7B49-EA82AA5C2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9A72439-0D93-8B21-A9D4-29866FFBEC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F256BE-80C1-46B3-9A05-6CFF452AB682}" type="datetimeFigureOut">
              <a:rPr lang="hu-HU" smtClean="0"/>
              <a:t>2025. 10. 12.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B5A053A-16AC-4102-E434-F8BE06C71F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D8DD798-D2C1-064B-DC6F-3440CB1E1E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938DE4-42BE-4B39-8EDA-2F8630676B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8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3123ED5-E803-18D3-8421-7F9C0CAC1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5059" y="5886533"/>
            <a:ext cx="9681882" cy="739880"/>
          </a:xfrm>
        </p:spPr>
        <p:txBody>
          <a:bodyPr anchor="b">
            <a:normAutofit fontScale="90000"/>
          </a:bodyPr>
          <a:lstStyle/>
          <a:p>
            <a:r>
              <a:rPr lang="en-US" sz="6700" b="1" dirty="0">
                <a:solidFill>
                  <a:schemeClr val="accent1">
                    <a:lumMod val="50000"/>
                  </a:schemeClr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The </a:t>
            </a:r>
            <a:r>
              <a:rPr lang="en-US" sz="6700" b="1" dirty="0" err="1">
                <a:solidFill>
                  <a:schemeClr val="accent1">
                    <a:lumMod val="50000"/>
                  </a:schemeClr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Kékkút</a:t>
            </a:r>
            <a:r>
              <a:rPr lang="en-US" sz="6700" b="1" dirty="0">
                <a:solidFill>
                  <a:schemeClr val="accent1">
                    <a:lumMod val="50000"/>
                  </a:schemeClr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 Water Factory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 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(Theodora Mineral Water)</a:t>
            </a:r>
            <a:endParaRPr lang="hu-HU" sz="3600" b="1" dirty="0">
              <a:solidFill>
                <a:schemeClr val="accent1">
                  <a:lumMod val="50000"/>
                </a:schemeClr>
              </a:solidFill>
              <a:latin typeface="Aharoni" panose="020F0502020204030204" pitchFamily="2" charset="-79"/>
              <a:cs typeface="Aharoni" panose="020F0502020204030204" pitchFamily="2" charset="-79"/>
            </a:endParaRPr>
          </a:p>
        </p:txBody>
      </p:sp>
      <p:pic>
        <p:nvPicPr>
          <p:cNvPr id="1028" name="Picture 4" descr="Theodora – Természetes ásványvíz a balaton-felvidéki vulkanikus területről!">
            <a:extLst>
              <a:ext uri="{FF2B5EF4-FFF2-40B4-BE49-F238E27FC236}">
                <a16:creationId xmlns:a16="http://schemas.microsoft.com/office/drawing/2014/main" id="{E646684B-146C-90E4-E60D-17F6ACCBD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"/>
          <a:stretch>
            <a:fillRect/>
          </a:stretch>
        </p:blipFill>
        <p:spPr bwMode="auto"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925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7E6D2D34-4BB4-460B-8844-027610FB2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6722EFE-AD9C-2817-F71A-6A55A34C0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094" y="1085089"/>
            <a:ext cx="6115070" cy="1455996"/>
          </a:xfrm>
        </p:spPr>
        <p:txBody>
          <a:bodyPr anchor="b">
            <a:normAutofit/>
          </a:bodyPr>
          <a:lstStyle/>
          <a:p>
            <a:pPr algn="ctr"/>
            <a:r>
              <a:rPr lang="hu-HU" sz="4800" b="1" dirty="0" err="1">
                <a:solidFill>
                  <a:schemeClr val="accent1">
                    <a:lumMod val="50000"/>
                  </a:schemeClr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Company</a:t>
            </a:r>
            <a:r>
              <a:rPr lang="hu-HU" sz="4800" b="1" dirty="0">
                <a:solidFill>
                  <a:schemeClr val="tx2"/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 </a:t>
            </a:r>
            <a:r>
              <a:rPr lang="hu-HU" sz="4800" b="1" dirty="0" err="1">
                <a:solidFill>
                  <a:schemeClr val="accent1">
                    <a:lumMod val="50000"/>
                  </a:schemeClr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Overview</a:t>
            </a:r>
            <a:endParaRPr lang="hu-HU" sz="4800" b="1" dirty="0">
              <a:solidFill>
                <a:schemeClr val="accent1">
                  <a:lumMod val="50000"/>
                </a:schemeClr>
              </a:solidFill>
              <a:latin typeface="Aharoni" panose="020F0502020204030204" pitchFamily="2" charset="-79"/>
              <a:cs typeface="Aharoni" panose="020F0502020204030204" pitchFamily="2" charset="-79"/>
            </a:endParaRPr>
          </a:p>
        </p:txBody>
      </p:sp>
      <p:pic>
        <p:nvPicPr>
          <p:cNvPr id="2054" name="Picture 6" descr="Theodora ásványvíz – Wikipédia">
            <a:extLst>
              <a:ext uri="{FF2B5EF4-FFF2-40B4-BE49-F238E27FC236}">
                <a16:creationId xmlns:a16="http://schemas.microsoft.com/office/drawing/2014/main" id="{3AC49F6A-3655-02B1-7D7E-E48FA0613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119" y="602673"/>
            <a:ext cx="3688209" cy="276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C5314570-9B06-4D37-8CBD-EDD67C2FA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-4155"/>
            <a:ext cx="2514948" cy="2174333"/>
            <a:chOff x="-305" y="-4155"/>
            <a:chExt cx="2514948" cy="2174333"/>
          </a:xfrm>
        </p:grpSpPr>
        <p:sp>
          <p:nvSpPr>
            <p:cNvPr id="2062" name="Freeform: Shape 2061">
              <a:extLst>
                <a:ext uri="{FF2B5EF4-FFF2-40B4-BE49-F238E27FC236}">
                  <a16:creationId xmlns:a16="http://schemas.microsoft.com/office/drawing/2014/main" id="{A204F55B-358D-4FB5-9979-6724C64154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3" name="Freeform: Shape 2062">
              <a:extLst>
                <a:ext uri="{FF2B5EF4-FFF2-40B4-BE49-F238E27FC236}">
                  <a16:creationId xmlns:a16="http://schemas.microsoft.com/office/drawing/2014/main" id="{C4F77C62-9DDF-48D3-A074-159A32767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4" name="Freeform: Shape 2063">
              <a:extLst>
                <a:ext uri="{FF2B5EF4-FFF2-40B4-BE49-F238E27FC236}">
                  <a16:creationId xmlns:a16="http://schemas.microsoft.com/office/drawing/2014/main" id="{DEB07022-F30B-49CA-B1DD-A826815C4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065" name="Freeform: Shape 2064">
              <a:extLst>
                <a:ext uri="{FF2B5EF4-FFF2-40B4-BE49-F238E27FC236}">
                  <a16:creationId xmlns:a16="http://schemas.microsoft.com/office/drawing/2014/main" id="{F7C47E16-167C-48BF-9FC9-08787D3489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52" name="Picture 4" descr="Új üzemmel és új termékkel fejlesztett a Szentkirályi | Magyar Építők">
            <a:extLst>
              <a:ext uri="{FF2B5EF4-FFF2-40B4-BE49-F238E27FC236}">
                <a16:creationId xmlns:a16="http://schemas.microsoft.com/office/drawing/2014/main" id="{CF7AFFE3-8357-6385-3ED1-DBDB402CC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672" y="3462198"/>
            <a:ext cx="3759105" cy="255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1AC7D4DE-6A66-90EE-61C1-18E960A11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108" y="2645075"/>
            <a:ext cx="5791042" cy="3639289"/>
          </a:xfrm>
        </p:spPr>
        <p:txBody>
          <a:bodyPr anchor="ctr">
            <a:normAutofit/>
          </a:bodyPr>
          <a:lstStyle/>
          <a:p>
            <a:r>
              <a:rPr lang="en-US" sz="1900" dirty="0" err="1">
                <a:solidFill>
                  <a:schemeClr val="tx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Kékkúti</a:t>
            </a:r>
            <a:r>
              <a:rPr lang="en-US" sz="1900" dirty="0">
                <a:solidFill>
                  <a:schemeClr val="tx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Mineral Water Company is one of Hungary’s oldest and most famous mineral water producers. </a:t>
            </a:r>
            <a:endParaRPr lang="hu-HU" sz="1900" dirty="0">
              <a:solidFill>
                <a:schemeClr val="tx2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en-US" sz="1900" dirty="0">
                <a:solidFill>
                  <a:schemeClr val="tx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factory is located in the village of </a:t>
            </a:r>
            <a:r>
              <a:rPr lang="en-US" sz="1900" dirty="0" err="1">
                <a:solidFill>
                  <a:schemeClr val="tx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Kékkút</a:t>
            </a:r>
            <a:r>
              <a:rPr lang="en-US" sz="1900" dirty="0">
                <a:solidFill>
                  <a:schemeClr val="tx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near Lake Balaton. Known for its </a:t>
            </a:r>
            <a:endParaRPr lang="hu-HU" sz="1900" dirty="0">
              <a:solidFill>
                <a:schemeClr val="tx2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en-US" sz="1900" dirty="0">
                <a:solidFill>
                  <a:schemeClr val="tx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Theodora brand, the company’s history dates back to the 19th century. </a:t>
            </a:r>
            <a:endParaRPr lang="hu-HU" sz="1900" dirty="0">
              <a:solidFill>
                <a:schemeClr val="tx2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en-US" sz="1900" dirty="0">
                <a:solidFill>
                  <a:schemeClr val="tx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Today, it combines traditional craftsmanship with modern technology.</a:t>
            </a:r>
            <a:endParaRPr lang="hu-HU" sz="1900" dirty="0">
              <a:solidFill>
                <a:schemeClr val="tx2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643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4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89" name="Rectangle 3085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40D89F5-699F-7105-FD9D-4EC66B2A8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194" y="817055"/>
            <a:ext cx="7536809" cy="1624520"/>
          </a:xfrm>
        </p:spPr>
        <p:txBody>
          <a:bodyPr anchor="ctr">
            <a:normAutofit/>
          </a:bodyPr>
          <a:lstStyle/>
          <a:p>
            <a:pPr algn="ctr"/>
            <a:r>
              <a:rPr lang="hu-HU" sz="5400" b="1" dirty="0" err="1">
                <a:solidFill>
                  <a:schemeClr val="accent1">
                    <a:lumMod val="50000"/>
                  </a:schemeClr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Historical</a:t>
            </a:r>
            <a:r>
              <a:rPr lang="hu-HU" sz="5400" b="1" dirty="0">
                <a:solidFill>
                  <a:schemeClr val="accent1">
                    <a:lumMod val="50000"/>
                  </a:schemeClr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 </a:t>
            </a:r>
            <a:r>
              <a:rPr lang="hu-HU" sz="5400" b="1" dirty="0" err="1">
                <a:solidFill>
                  <a:schemeClr val="accent1">
                    <a:lumMod val="50000"/>
                  </a:schemeClr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Background</a:t>
            </a:r>
            <a:endParaRPr lang="hu-HU" sz="5400" b="1" dirty="0">
              <a:solidFill>
                <a:schemeClr val="accent1">
                  <a:lumMod val="50000"/>
                </a:schemeClr>
              </a:solidFill>
              <a:latin typeface="Aharoni" panose="020F0502020204030204" pitchFamily="2" charset="-79"/>
              <a:cs typeface="Aharoni" panose="020F0502020204030204" pitchFamily="2" charset="-79"/>
            </a:endParaRPr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4A38BA0C-5157-E56A-8736-42B49E0217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0714462"/>
              </p:ext>
            </p:extLst>
          </p:nvPr>
        </p:nvGraphicFramePr>
        <p:xfrm>
          <a:off x="688256" y="2822574"/>
          <a:ext cx="8830772" cy="3613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81" name="Picture 9" descr="Kékkúti Ásványvíz Zrt. – Wikipédia">
            <a:extLst>
              <a:ext uri="{FF2B5EF4-FFF2-40B4-BE49-F238E27FC236}">
                <a16:creationId xmlns:a16="http://schemas.microsoft.com/office/drawing/2014/main" id="{8E44379E-FE4F-5E5E-A605-348D56028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197" y="501651"/>
            <a:ext cx="3143250" cy="2095500"/>
          </a:xfrm>
          <a:prstGeom prst="rect">
            <a:avLst/>
          </a:prstGeom>
          <a:noFill/>
          <a:ln w="47625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Theodora KÉKKÚTI carbonated mineral water - Trademagazin">
            <a:extLst>
              <a:ext uri="{FF2B5EF4-FFF2-40B4-BE49-F238E27FC236}">
                <a16:creationId xmlns:a16="http://schemas.microsoft.com/office/drawing/2014/main" id="{A8122E6A-241F-071B-9AC8-C821FDC6F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307" y="2901948"/>
            <a:ext cx="1458412" cy="3533775"/>
          </a:xfrm>
          <a:prstGeom prst="rect">
            <a:avLst/>
          </a:prstGeom>
          <a:noFill/>
          <a:ln w="47625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964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82A6543-DA91-81FF-F264-9F8F8667E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923" y="476141"/>
            <a:ext cx="5323715" cy="1642970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The Source and Water Quality</a:t>
            </a:r>
            <a:endParaRPr lang="hu-HU" sz="5400" b="1" dirty="0">
              <a:solidFill>
                <a:schemeClr val="accent1">
                  <a:lumMod val="50000"/>
                </a:schemeClr>
              </a:solidFill>
              <a:latin typeface="Aharoni" panose="020F0502020204030204" pitchFamily="2" charset="-79"/>
              <a:cs typeface="Aharoni" panose="020F0502020204030204" pitchFamily="2" charset="-79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FD9CB57-0101-B446-137D-7257B4D7D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45729"/>
            <a:ext cx="5315189" cy="3535083"/>
          </a:xfrm>
        </p:spPr>
        <p:txBody>
          <a:bodyPr anchor="t">
            <a:normAutofit/>
          </a:bodyPr>
          <a:lstStyle/>
          <a:p>
            <a:r>
              <a:rPr lang="en-US" sz="1900" dirty="0">
                <a:solidFill>
                  <a:schemeClr val="tx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water comes from deep natural springs in the Balaton Highlands. </a:t>
            </a:r>
            <a:endParaRPr lang="hu-HU" sz="1900" dirty="0">
              <a:solidFill>
                <a:schemeClr val="tx2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en-US" sz="1900" dirty="0">
                <a:solidFill>
                  <a:schemeClr val="tx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It is naturally carbonated and rich in minerals such as calcium, magnesium, and bicarbonate. </a:t>
            </a:r>
            <a:endParaRPr lang="hu-HU" sz="1900" dirty="0">
              <a:solidFill>
                <a:schemeClr val="tx2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en-US" sz="1900" dirty="0">
                <a:solidFill>
                  <a:schemeClr val="tx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source is protected by strict environmental regulations. </a:t>
            </a:r>
            <a:endParaRPr lang="hu-HU" sz="1900" dirty="0">
              <a:solidFill>
                <a:schemeClr val="tx2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en-US" sz="1900" dirty="0">
                <a:solidFill>
                  <a:schemeClr val="tx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bottling process keeps the water’s natural purity intact.</a:t>
            </a:r>
            <a:endParaRPr lang="hu-HU" sz="1900" dirty="0">
              <a:solidFill>
                <a:schemeClr val="tx2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Kékkút – Theodora forrás | Pelso">
            <a:extLst>
              <a:ext uri="{FF2B5EF4-FFF2-40B4-BE49-F238E27FC236}">
                <a16:creationId xmlns:a16="http://schemas.microsoft.com/office/drawing/2014/main" id="{233A11A0-3ECA-C39E-54B4-893BAD53F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9333" y="909081"/>
            <a:ext cx="3803798" cy="507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146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56EA87C-BEAA-9F48-483D-25C206E4F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406681"/>
            <a:ext cx="10581751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hu-HU" sz="5400" b="1" dirty="0">
                <a:solidFill>
                  <a:schemeClr val="bg1"/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Modern </a:t>
            </a:r>
            <a:r>
              <a:rPr lang="hu-HU" sz="5400" b="1" dirty="0" err="1">
                <a:solidFill>
                  <a:schemeClr val="bg1"/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Developments</a:t>
            </a:r>
            <a:r>
              <a:rPr lang="hu-HU" sz="5400" b="1" dirty="0">
                <a:solidFill>
                  <a:schemeClr val="bg1"/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 &amp; </a:t>
            </a:r>
            <a:r>
              <a:rPr lang="hu-HU" sz="5400" b="1" dirty="0" err="1">
                <a:solidFill>
                  <a:schemeClr val="bg1"/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Capacity</a:t>
            </a:r>
            <a:endParaRPr lang="hu-HU" sz="5400" b="1" dirty="0">
              <a:solidFill>
                <a:schemeClr val="bg1"/>
              </a:solidFill>
              <a:latin typeface="Aharoni" panose="020F0502020204030204" pitchFamily="2" charset="-79"/>
              <a:cs typeface="Aharoni" panose="020F0502020204030204" pitchFamily="2" charset="-79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9EBD2E3-2564-5F60-1AF9-8C0AC84A7A2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48834" y="2154295"/>
            <a:ext cx="9855680" cy="36833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recent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years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company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has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made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significant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investments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in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infrastructure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:</a:t>
            </a:r>
            <a:b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  • In 2017, a €2.6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million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syrup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‑mixing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plant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was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inaugurated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in Kékkút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allow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production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of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fruit‑flavored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mineral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water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 </a:t>
            </a:r>
            <a:b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  • The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merged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company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(Szentkirályi &amp; Kékkúti)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achieved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strong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financial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performance: in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first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year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after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merger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revenue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was15 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billion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FT,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with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360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million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liters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sold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  • In 2018,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production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capacity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was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doubled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via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new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bottling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line (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Krones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line, in a 1,500 m² hall) —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up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32,000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bottles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per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hour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These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upgrades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help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factory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remain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competitive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and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adapt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consumer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trends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(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e.g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flavored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waters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higher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hu-HU" altLang="hu-HU" sz="2000" dirty="0" err="1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volume</a:t>
            </a:r>
            <a:r>
              <a:rPr lang="hu-HU" altLang="hu-HU" sz="2000" dirty="0">
                <a:solidFill>
                  <a:schemeClr val="accent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911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Theodora ásványvíz – Theodora">
            <a:extLst>
              <a:ext uri="{FF2B5EF4-FFF2-40B4-BE49-F238E27FC236}">
                <a16:creationId xmlns:a16="http://schemas.microsoft.com/office/drawing/2014/main" id="{051E663A-C064-E858-D19C-8CDE89A36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22" b="1"/>
          <a:stretch>
            <a:fillRect/>
          </a:stretch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AD9AE56-E670-35C1-48CF-8D994AD87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hu-HU" sz="6600" b="1" dirty="0" err="1">
                <a:solidFill>
                  <a:schemeClr val="bg1"/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Thank</a:t>
            </a:r>
            <a:r>
              <a:rPr lang="hu-HU" sz="6600" b="1" dirty="0">
                <a:solidFill>
                  <a:schemeClr val="bg1"/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 </a:t>
            </a:r>
            <a:r>
              <a:rPr lang="hu-HU" sz="6600" b="1" dirty="0" err="1">
                <a:solidFill>
                  <a:schemeClr val="bg1"/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you</a:t>
            </a:r>
            <a:r>
              <a:rPr lang="hu-HU" sz="6600" b="1" dirty="0">
                <a:solidFill>
                  <a:schemeClr val="bg1"/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 </a:t>
            </a:r>
            <a:r>
              <a:rPr lang="hu-HU" sz="6600" b="1" dirty="0" err="1">
                <a:solidFill>
                  <a:schemeClr val="bg1"/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for</a:t>
            </a:r>
            <a:r>
              <a:rPr lang="hu-HU" sz="6600" b="1" dirty="0">
                <a:solidFill>
                  <a:schemeClr val="bg1"/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 </a:t>
            </a:r>
            <a:r>
              <a:rPr lang="hu-HU" sz="6600" b="1" dirty="0" err="1">
                <a:solidFill>
                  <a:schemeClr val="bg1"/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your</a:t>
            </a:r>
            <a:r>
              <a:rPr lang="hu-HU" sz="6600" b="1" dirty="0">
                <a:solidFill>
                  <a:schemeClr val="bg1"/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 </a:t>
            </a:r>
            <a:r>
              <a:rPr lang="hu-HU" sz="6600" b="1" dirty="0" err="1">
                <a:solidFill>
                  <a:schemeClr val="bg1"/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attention</a:t>
            </a:r>
            <a:r>
              <a:rPr lang="hu-HU" sz="6600" b="1" dirty="0">
                <a:solidFill>
                  <a:schemeClr val="bg1"/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!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1D3C3EA-2286-0730-D757-BB89C5E037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5283" y="4653051"/>
            <a:ext cx="8738386" cy="1536192"/>
          </a:xfrm>
        </p:spPr>
        <p:txBody>
          <a:bodyPr>
            <a:normAutofit/>
          </a:bodyPr>
          <a:lstStyle/>
          <a:p>
            <a:r>
              <a:rPr lang="hu-HU" i="1" dirty="0" err="1">
                <a:solidFill>
                  <a:schemeClr val="bg1"/>
                </a:solidFill>
              </a:rPr>
              <a:t>Presented</a:t>
            </a:r>
            <a:r>
              <a:rPr lang="hu-HU" i="1" dirty="0">
                <a:solidFill>
                  <a:schemeClr val="bg1"/>
                </a:solidFill>
              </a:rPr>
              <a:t> </a:t>
            </a:r>
            <a:r>
              <a:rPr lang="hu-HU" i="1" dirty="0" err="1">
                <a:solidFill>
                  <a:schemeClr val="bg1"/>
                </a:solidFill>
              </a:rPr>
              <a:t>by</a:t>
            </a:r>
            <a:r>
              <a:rPr lang="hu-HU" i="1" dirty="0">
                <a:solidFill>
                  <a:schemeClr val="bg1"/>
                </a:solidFill>
              </a:rPr>
              <a:t>: Csongor Gáspár, Balázs Gyulai, Patrik Horváth, Kevin Bóka, Gergely Futó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615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28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385</Words>
  <Application>Microsoft Office PowerPoint</Application>
  <PresentationFormat>Szélesvásznú</PresentationFormat>
  <Paragraphs>22</Paragraphs>
  <Slides>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</vt:i4>
      </vt:variant>
    </vt:vector>
  </HeadingPairs>
  <TitlesOfParts>
    <vt:vector size="12" baseType="lpstr">
      <vt:lpstr>ADLaM Display</vt:lpstr>
      <vt:lpstr>Aharoni</vt:lpstr>
      <vt:lpstr>Aptos</vt:lpstr>
      <vt:lpstr>Aptos Display</vt:lpstr>
      <vt:lpstr>Arial</vt:lpstr>
      <vt:lpstr>Office-téma</vt:lpstr>
      <vt:lpstr>The Kékkút Water Factory (Theodora Mineral Water)</vt:lpstr>
      <vt:lpstr>Company Overview</vt:lpstr>
      <vt:lpstr>Historical Background</vt:lpstr>
      <vt:lpstr>The Source and Water Quality</vt:lpstr>
      <vt:lpstr>Modern Developments &amp; Capacity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schiraly@sulid.hu</dc:creator>
  <cp:lastModifiedBy>schiraly@sulid.hu</cp:lastModifiedBy>
  <cp:revision>1</cp:revision>
  <dcterms:created xsi:type="dcterms:W3CDTF">2025-10-12T03:31:53Z</dcterms:created>
  <dcterms:modified xsi:type="dcterms:W3CDTF">2025-10-12T04:59:53Z</dcterms:modified>
</cp:coreProperties>
</file>